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1" r:id="rId4"/>
  </p:sldMasterIdLst>
  <p:notesMasterIdLst>
    <p:notesMasterId r:id="rId43"/>
  </p:notesMasterIdLst>
  <p:sldIdLst>
    <p:sldId id="256" r:id="rId5"/>
    <p:sldId id="257" r:id="rId6"/>
    <p:sldId id="294" r:id="rId7"/>
    <p:sldId id="259" r:id="rId8"/>
    <p:sldId id="298" r:id="rId9"/>
    <p:sldId id="293" r:id="rId10"/>
    <p:sldId id="265" r:id="rId11"/>
    <p:sldId id="264" r:id="rId12"/>
    <p:sldId id="286" r:id="rId13"/>
    <p:sldId id="301" r:id="rId14"/>
    <p:sldId id="270" r:id="rId15"/>
    <p:sldId id="272" r:id="rId16"/>
    <p:sldId id="273" r:id="rId17"/>
    <p:sldId id="274" r:id="rId18"/>
    <p:sldId id="275" r:id="rId19"/>
    <p:sldId id="296" r:id="rId20"/>
    <p:sldId id="297" r:id="rId21"/>
    <p:sldId id="300" r:id="rId22"/>
    <p:sldId id="277" r:id="rId23"/>
    <p:sldId id="287" r:id="rId24"/>
    <p:sldId id="279" r:id="rId25"/>
    <p:sldId id="304" r:id="rId26"/>
    <p:sldId id="278" r:id="rId27"/>
    <p:sldId id="281" r:id="rId28"/>
    <p:sldId id="282" r:id="rId29"/>
    <p:sldId id="306" r:id="rId30"/>
    <p:sldId id="260" r:id="rId31"/>
    <p:sldId id="290" r:id="rId32"/>
    <p:sldId id="261" r:id="rId33"/>
    <p:sldId id="262" r:id="rId34"/>
    <p:sldId id="283" r:id="rId35"/>
    <p:sldId id="307" r:id="rId36"/>
    <p:sldId id="263" r:id="rId37"/>
    <p:sldId id="284" r:id="rId38"/>
    <p:sldId id="288" r:id="rId39"/>
    <p:sldId id="289" r:id="rId40"/>
    <p:sldId id="285" r:id="rId41"/>
    <p:sldId id="299"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briel Koo" initials="GK" lastIdx="2" clrIdx="0">
    <p:extLst>
      <p:ext uri="{19B8F6BF-5375-455C-9EA6-DF929625EA0E}">
        <p15:presenceInfo xmlns:p15="http://schemas.microsoft.com/office/powerpoint/2012/main" userId="bab2671b2919cc9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FF2F3"/>
    <a:srgbClr val="9CF4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69746" autoAdjust="0"/>
  </p:normalViewPr>
  <p:slideViewPr>
    <p:cSldViewPr snapToGrid="0">
      <p:cViewPr varScale="1">
        <p:scale>
          <a:sx n="60" d="100"/>
          <a:sy n="60" d="100"/>
        </p:scale>
        <p:origin x="1488" y="48"/>
      </p:cViewPr>
      <p:guideLst/>
    </p:cSldViewPr>
  </p:slideViewPr>
  <p:outlineViewPr>
    <p:cViewPr>
      <p:scale>
        <a:sx n="33" d="100"/>
        <a:sy n="33" d="100"/>
      </p:scale>
      <p:origin x="0" y="-623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46566C-D863-4EBA-8AB7-DF5F9EFF145F}"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SG"/>
        </a:p>
      </dgm:t>
    </dgm:pt>
    <dgm:pt modelId="{3CBDC007-2A8D-4210-8AE1-88C6D77F13D1}">
      <dgm:prSet phldrT="[Text]"/>
      <dgm:spPr/>
      <dgm:t>
        <a:bodyPr/>
        <a:lstStyle/>
        <a:p>
          <a:r>
            <a:rPr lang="en-SG" dirty="0"/>
            <a:t>1. Floor Area</a:t>
          </a:r>
        </a:p>
      </dgm:t>
    </dgm:pt>
    <dgm:pt modelId="{17F9743D-D39B-4891-A46A-0DF2CE0B8507}" type="parTrans" cxnId="{2EB998E1-1F28-4D6B-9CBA-5AEC91F103C4}">
      <dgm:prSet/>
      <dgm:spPr/>
      <dgm:t>
        <a:bodyPr/>
        <a:lstStyle/>
        <a:p>
          <a:endParaRPr lang="en-SG"/>
        </a:p>
      </dgm:t>
    </dgm:pt>
    <dgm:pt modelId="{74C7492B-0AD7-4935-8B28-B2392A4C5603}" type="sibTrans" cxnId="{2EB998E1-1F28-4D6B-9CBA-5AEC91F103C4}">
      <dgm:prSet/>
      <dgm:spPr/>
      <dgm:t>
        <a:bodyPr/>
        <a:lstStyle/>
        <a:p>
          <a:endParaRPr lang="en-SG"/>
        </a:p>
      </dgm:t>
    </dgm:pt>
    <dgm:pt modelId="{B08809DD-3D54-40E3-802D-60715BEF4BBA}">
      <dgm:prSet phldrT="[Text]"/>
      <dgm:spPr/>
      <dgm:t>
        <a:bodyPr/>
        <a:lstStyle/>
        <a:p>
          <a:r>
            <a:rPr lang="en-SG" dirty="0"/>
            <a:t>2. Region: Central</a:t>
          </a:r>
        </a:p>
      </dgm:t>
    </dgm:pt>
    <dgm:pt modelId="{2E07A21A-F12B-4A1F-BD32-2D6D42204D2F}" type="parTrans" cxnId="{73966956-3336-4A32-B21D-197E6689A990}">
      <dgm:prSet/>
      <dgm:spPr/>
      <dgm:t>
        <a:bodyPr/>
        <a:lstStyle/>
        <a:p>
          <a:endParaRPr lang="en-SG"/>
        </a:p>
      </dgm:t>
    </dgm:pt>
    <dgm:pt modelId="{6D3ADB85-4730-4593-8700-B3750D62A31C}" type="sibTrans" cxnId="{73966956-3336-4A32-B21D-197E6689A990}">
      <dgm:prSet/>
      <dgm:spPr/>
      <dgm:t>
        <a:bodyPr/>
        <a:lstStyle/>
        <a:p>
          <a:endParaRPr lang="en-SG"/>
        </a:p>
      </dgm:t>
    </dgm:pt>
    <dgm:pt modelId="{88FD20DB-D3FB-4B42-966B-FC2F45EB1658}">
      <dgm:prSet phldrT="[Text]"/>
      <dgm:spPr/>
      <dgm:t>
        <a:bodyPr/>
        <a:lstStyle/>
        <a:p>
          <a:r>
            <a:rPr lang="en-SG" dirty="0"/>
            <a:t>3. Flat Model: Special </a:t>
          </a:r>
        </a:p>
      </dgm:t>
    </dgm:pt>
    <dgm:pt modelId="{358E2CFA-58EF-435E-9EC8-99D2820D2A93}" type="parTrans" cxnId="{054844DD-0BF9-4C37-A9D9-36847E8C8773}">
      <dgm:prSet/>
      <dgm:spPr/>
      <dgm:t>
        <a:bodyPr/>
        <a:lstStyle/>
        <a:p>
          <a:endParaRPr lang="en-SG"/>
        </a:p>
      </dgm:t>
    </dgm:pt>
    <dgm:pt modelId="{E5BC18D7-54B1-4362-9A16-BE5BA282826A}" type="sibTrans" cxnId="{054844DD-0BF9-4C37-A9D9-36847E8C8773}">
      <dgm:prSet/>
      <dgm:spPr/>
      <dgm:t>
        <a:bodyPr/>
        <a:lstStyle/>
        <a:p>
          <a:endParaRPr lang="en-SG"/>
        </a:p>
      </dgm:t>
    </dgm:pt>
    <dgm:pt modelId="{45E25041-BE4E-46EB-91B3-FF5203421C35}">
      <dgm:prSet phldrT="[Text]"/>
      <dgm:spPr/>
      <dgm:t>
        <a:bodyPr/>
        <a:lstStyle/>
        <a:p>
          <a:r>
            <a:rPr lang="en-SG" dirty="0"/>
            <a:t>4. Remaining Lease </a:t>
          </a:r>
        </a:p>
      </dgm:t>
    </dgm:pt>
    <dgm:pt modelId="{47C84AE8-F2FA-4C07-95A8-006D5ECA8B46}" type="parTrans" cxnId="{FAADE1C7-A7C5-4797-99C6-74F5911AD06E}">
      <dgm:prSet/>
      <dgm:spPr/>
      <dgm:t>
        <a:bodyPr/>
        <a:lstStyle/>
        <a:p>
          <a:endParaRPr lang="en-SG"/>
        </a:p>
      </dgm:t>
    </dgm:pt>
    <dgm:pt modelId="{9879F93D-E738-48D4-B65D-8F168F959528}" type="sibTrans" cxnId="{FAADE1C7-A7C5-4797-99C6-74F5911AD06E}">
      <dgm:prSet/>
      <dgm:spPr/>
      <dgm:t>
        <a:bodyPr/>
        <a:lstStyle/>
        <a:p>
          <a:endParaRPr lang="en-SG"/>
        </a:p>
      </dgm:t>
    </dgm:pt>
    <dgm:pt modelId="{2C4232B8-C4C8-4FEE-947A-2C2E201C05DA}">
      <dgm:prSet phldrT="[Text]"/>
      <dgm:spPr/>
      <dgm:t>
        <a:bodyPr/>
        <a:lstStyle/>
        <a:p>
          <a:r>
            <a:rPr lang="en-SG" dirty="0"/>
            <a:t>5. Distance to Central</a:t>
          </a:r>
        </a:p>
      </dgm:t>
    </dgm:pt>
    <dgm:pt modelId="{ED42787C-096B-4365-9DD0-47C2BDA6D071}" type="parTrans" cxnId="{CE587D95-A348-4D7A-8D95-905DC8CDBF54}">
      <dgm:prSet/>
      <dgm:spPr/>
      <dgm:t>
        <a:bodyPr/>
        <a:lstStyle/>
        <a:p>
          <a:endParaRPr lang="en-SG"/>
        </a:p>
      </dgm:t>
    </dgm:pt>
    <dgm:pt modelId="{EF5830A0-61CD-4A81-8E8D-DE2A07847183}" type="sibTrans" cxnId="{CE587D95-A348-4D7A-8D95-905DC8CDBF54}">
      <dgm:prSet/>
      <dgm:spPr/>
      <dgm:t>
        <a:bodyPr/>
        <a:lstStyle/>
        <a:p>
          <a:endParaRPr lang="en-SG"/>
        </a:p>
      </dgm:t>
    </dgm:pt>
    <dgm:pt modelId="{314B9F4A-1906-4CE0-9847-8F68398EBB4D}">
      <dgm:prSet phldrT="[Text]"/>
      <dgm:spPr/>
      <dgm:t>
        <a:bodyPr/>
        <a:lstStyle/>
        <a:p>
          <a:r>
            <a:rPr lang="en-SG" dirty="0"/>
            <a:t>6. Distance to Hawker</a:t>
          </a:r>
        </a:p>
      </dgm:t>
    </dgm:pt>
    <dgm:pt modelId="{451CBB67-C2F9-42FE-B54E-02951B855CEA}" type="parTrans" cxnId="{A64078BD-F98D-40CF-9B82-947F942278A6}">
      <dgm:prSet/>
      <dgm:spPr/>
      <dgm:t>
        <a:bodyPr/>
        <a:lstStyle/>
        <a:p>
          <a:endParaRPr lang="en-SG"/>
        </a:p>
      </dgm:t>
    </dgm:pt>
    <dgm:pt modelId="{10FF9195-FC7F-4404-96BD-F78166F652E4}" type="sibTrans" cxnId="{A64078BD-F98D-40CF-9B82-947F942278A6}">
      <dgm:prSet/>
      <dgm:spPr/>
      <dgm:t>
        <a:bodyPr/>
        <a:lstStyle/>
        <a:p>
          <a:endParaRPr lang="en-SG"/>
        </a:p>
      </dgm:t>
    </dgm:pt>
    <dgm:pt modelId="{66F519BF-0F50-4E3D-A59F-E60DE7091405}" type="pres">
      <dgm:prSet presAssocID="{5E46566C-D863-4EBA-8AB7-DF5F9EFF145F}" presName="diagram" presStyleCnt="0">
        <dgm:presLayoutVars>
          <dgm:dir/>
          <dgm:resizeHandles val="exact"/>
        </dgm:presLayoutVars>
      </dgm:prSet>
      <dgm:spPr/>
    </dgm:pt>
    <dgm:pt modelId="{ECF1039A-4689-4FB4-B521-B019C98BF323}" type="pres">
      <dgm:prSet presAssocID="{3CBDC007-2A8D-4210-8AE1-88C6D77F13D1}" presName="node" presStyleLbl="node1" presStyleIdx="0" presStyleCnt="6">
        <dgm:presLayoutVars>
          <dgm:bulletEnabled val="1"/>
        </dgm:presLayoutVars>
      </dgm:prSet>
      <dgm:spPr/>
    </dgm:pt>
    <dgm:pt modelId="{94C735E9-B055-48FE-A4EF-E5FA28E5F5E2}" type="pres">
      <dgm:prSet presAssocID="{74C7492B-0AD7-4935-8B28-B2392A4C5603}" presName="sibTrans" presStyleCnt="0"/>
      <dgm:spPr/>
    </dgm:pt>
    <dgm:pt modelId="{7293D981-9BCF-4E9C-BE1F-BDB3DEB05B37}" type="pres">
      <dgm:prSet presAssocID="{B08809DD-3D54-40E3-802D-60715BEF4BBA}" presName="node" presStyleLbl="node1" presStyleIdx="1" presStyleCnt="6">
        <dgm:presLayoutVars>
          <dgm:bulletEnabled val="1"/>
        </dgm:presLayoutVars>
      </dgm:prSet>
      <dgm:spPr/>
    </dgm:pt>
    <dgm:pt modelId="{2EC5E594-A3A1-41FA-B65B-E9682BB43DDD}" type="pres">
      <dgm:prSet presAssocID="{6D3ADB85-4730-4593-8700-B3750D62A31C}" presName="sibTrans" presStyleCnt="0"/>
      <dgm:spPr/>
    </dgm:pt>
    <dgm:pt modelId="{F9B436C3-36A3-4593-8DCA-A5CB10B2C4C4}" type="pres">
      <dgm:prSet presAssocID="{88FD20DB-D3FB-4B42-966B-FC2F45EB1658}" presName="node" presStyleLbl="node1" presStyleIdx="2" presStyleCnt="6">
        <dgm:presLayoutVars>
          <dgm:bulletEnabled val="1"/>
        </dgm:presLayoutVars>
      </dgm:prSet>
      <dgm:spPr/>
    </dgm:pt>
    <dgm:pt modelId="{831A9081-D94C-40FD-80F0-CB4A36B2D976}" type="pres">
      <dgm:prSet presAssocID="{E5BC18D7-54B1-4362-9A16-BE5BA282826A}" presName="sibTrans" presStyleCnt="0"/>
      <dgm:spPr/>
    </dgm:pt>
    <dgm:pt modelId="{0D4286E6-3FE7-4340-AB5B-8BF583C67759}" type="pres">
      <dgm:prSet presAssocID="{45E25041-BE4E-46EB-91B3-FF5203421C35}" presName="node" presStyleLbl="node1" presStyleIdx="3" presStyleCnt="6">
        <dgm:presLayoutVars>
          <dgm:bulletEnabled val="1"/>
        </dgm:presLayoutVars>
      </dgm:prSet>
      <dgm:spPr/>
    </dgm:pt>
    <dgm:pt modelId="{C626FB48-A6F8-41E4-A21F-865485FA288F}" type="pres">
      <dgm:prSet presAssocID="{9879F93D-E738-48D4-B65D-8F168F959528}" presName="sibTrans" presStyleCnt="0"/>
      <dgm:spPr/>
    </dgm:pt>
    <dgm:pt modelId="{7ECEBF21-E434-4569-9B6F-8B2C56687FDB}" type="pres">
      <dgm:prSet presAssocID="{2C4232B8-C4C8-4FEE-947A-2C2E201C05DA}" presName="node" presStyleLbl="node1" presStyleIdx="4" presStyleCnt="6">
        <dgm:presLayoutVars>
          <dgm:bulletEnabled val="1"/>
        </dgm:presLayoutVars>
      </dgm:prSet>
      <dgm:spPr/>
    </dgm:pt>
    <dgm:pt modelId="{9788E698-24B9-4A74-AE67-2D6676ED7FA2}" type="pres">
      <dgm:prSet presAssocID="{EF5830A0-61CD-4A81-8E8D-DE2A07847183}" presName="sibTrans" presStyleCnt="0"/>
      <dgm:spPr/>
    </dgm:pt>
    <dgm:pt modelId="{0DAFE16D-B3AA-46D9-BABD-7676B1ABDBF6}" type="pres">
      <dgm:prSet presAssocID="{314B9F4A-1906-4CE0-9847-8F68398EBB4D}" presName="node" presStyleLbl="node1" presStyleIdx="5" presStyleCnt="6">
        <dgm:presLayoutVars>
          <dgm:bulletEnabled val="1"/>
        </dgm:presLayoutVars>
      </dgm:prSet>
      <dgm:spPr/>
    </dgm:pt>
  </dgm:ptLst>
  <dgm:cxnLst>
    <dgm:cxn modelId="{6FA6576B-63F7-4A21-A34D-FA774FC46AEA}" type="presOf" srcId="{B08809DD-3D54-40E3-802D-60715BEF4BBA}" destId="{7293D981-9BCF-4E9C-BE1F-BDB3DEB05B37}" srcOrd="0" destOrd="0" presId="urn:microsoft.com/office/officeart/2005/8/layout/default"/>
    <dgm:cxn modelId="{73966956-3336-4A32-B21D-197E6689A990}" srcId="{5E46566C-D863-4EBA-8AB7-DF5F9EFF145F}" destId="{B08809DD-3D54-40E3-802D-60715BEF4BBA}" srcOrd="1" destOrd="0" parTransId="{2E07A21A-F12B-4A1F-BD32-2D6D42204D2F}" sibTransId="{6D3ADB85-4730-4593-8700-B3750D62A31C}"/>
    <dgm:cxn modelId="{7009A258-6A15-4600-96E0-8E7788465F0D}" type="presOf" srcId="{314B9F4A-1906-4CE0-9847-8F68398EBB4D}" destId="{0DAFE16D-B3AA-46D9-BABD-7676B1ABDBF6}" srcOrd="0" destOrd="0" presId="urn:microsoft.com/office/officeart/2005/8/layout/default"/>
    <dgm:cxn modelId="{76E6B487-AE5C-46B2-B337-46BCD9C63467}" type="presOf" srcId="{45E25041-BE4E-46EB-91B3-FF5203421C35}" destId="{0D4286E6-3FE7-4340-AB5B-8BF583C67759}" srcOrd="0" destOrd="0" presId="urn:microsoft.com/office/officeart/2005/8/layout/default"/>
    <dgm:cxn modelId="{CE587D95-A348-4D7A-8D95-905DC8CDBF54}" srcId="{5E46566C-D863-4EBA-8AB7-DF5F9EFF145F}" destId="{2C4232B8-C4C8-4FEE-947A-2C2E201C05DA}" srcOrd="4" destOrd="0" parTransId="{ED42787C-096B-4365-9DD0-47C2BDA6D071}" sibTransId="{EF5830A0-61CD-4A81-8E8D-DE2A07847183}"/>
    <dgm:cxn modelId="{E45410B7-A6E0-4E13-8C45-3B8E17B345C9}" type="presOf" srcId="{3CBDC007-2A8D-4210-8AE1-88C6D77F13D1}" destId="{ECF1039A-4689-4FB4-B521-B019C98BF323}" srcOrd="0" destOrd="0" presId="urn:microsoft.com/office/officeart/2005/8/layout/default"/>
    <dgm:cxn modelId="{48033ABD-9ECC-417E-A807-DE280CC0A8D8}" type="presOf" srcId="{2C4232B8-C4C8-4FEE-947A-2C2E201C05DA}" destId="{7ECEBF21-E434-4569-9B6F-8B2C56687FDB}" srcOrd="0" destOrd="0" presId="urn:microsoft.com/office/officeart/2005/8/layout/default"/>
    <dgm:cxn modelId="{A64078BD-F98D-40CF-9B82-947F942278A6}" srcId="{5E46566C-D863-4EBA-8AB7-DF5F9EFF145F}" destId="{314B9F4A-1906-4CE0-9847-8F68398EBB4D}" srcOrd="5" destOrd="0" parTransId="{451CBB67-C2F9-42FE-B54E-02951B855CEA}" sibTransId="{10FF9195-FC7F-4404-96BD-F78166F652E4}"/>
    <dgm:cxn modelId="{E4F52AC3-4AEC-4B9E-AE03-847F3AA70DBE}" type="presOf" srcId="{5E46566C-D863-4EBA-8AB7-DF5F9EFF145F}" destId="{66F519BF-0F50-4E3D-A59F-E60DE7091405}" srcOrd="0" destOrd="0" presId="urn:microsoft.com/office/officeart/2005/8/layout/default"/>
    <dgm:cxn modelId="{FAADE1C7-A7C5-4797-99C6-74F5911AD06E}" srcId="{5E46566C-D863-4EBA-8AB7-DF5F9EFF145F}" destId="{45E25041-BE4E-46EB-91B3-FF5203421C35}" srcOrd="3" destOrd="0" parTransId="{47C84AE8-F2FA-4C07-95A8-006D5ECA8B46}" sibTransId="{9879F93D-E738-48D4-B65D-8F168F959528}"/>
    <dgm:cxn modelId="{AFA0E4CB-324A-4AE0-8B0D-3C9AF92D83BA}" type="presOf" srcId="{88FD20DB-D3FB-4B42-966B-FC2F45EB1658}" destId="{F9B436C3-36A3-4593-8DCA-A5CB10B2C4C4}" srcOrd="0" destOrd="0" presId="urn:microsoft.com/office/officeart/2005/8/layout/default"/>
    <dgm:cxn modelId="{054844DD-0BF9-4C37-A9D9-36847E8C8773}" srcId="{5E46566C-D863-4EBA-8AB7-DF5F9EFF145F}" destId="{88FD20DB-D3FB-4B42-966B-FC2F45EB1658}" srcOrd="2" destOrd="0" parTransId="{358E2CFA-58EF-435E-9EC8-99D2820D2A93}" sibTransId="{E5BC18D7-54B1-4362-9A16-BE5BA282826A}"/>
    <dgm:cxn modelId="{2EB998E1-1F28-4D6B-9CBA-5AEC91F103C4}" srcId="{5E46566C-D863-4EBA-8AB7-DF5F9EFF145F}" destId="{3CBDC007-2A8D-4210-8AE1-88C6D77F13D1}" srcOrd="0" destOrd="0" parTransId="{17F9743D-D39B-4891-A46A-0DF2CE0B8507}" sibTransId="{74C7492B-0AD7-4935-8B28-B2392A4C5603}"/>
    <dgm:cxn modelId="{A269B713-A9FD-495D-8AB0-B7CE12C771E8}" type="presParOf" srcId="{66F519BF-0F50-4E3D-A59F-E60DE7091405}" destId="{ECF1039A-4689-4FB4-B521-B019C98BF323}" srcOrd="0" destOrd="0" presId="urn:microsoft.com/office/officeart/2005/8/layout/default"/>
    <dgm:cxn modelId="{C379AFFC-DD65-4AF3-A74F-66B0258E7871}" type="presParOf" srcId="{66F519BF-0F50-4E3D-A59F-E60DE7091405}" destId="{94C735E9-B055-48FE-A4EF-E5FA28E5F5E2}" srcOrd="1" destOrd="0" presId="urn:microsoft.com/office/officeart/2005/8/layout/default"/>
    <dgm:cxn modelId="{5F66271E-9E0A-409A-AD6F-B050C744831D}" type="presParOf" srcId="{66F519BF-0F50-4E3D-A59F-E60DE7091405}" destId="{7293D981-9BCF-4E9C-BE1F-BDB3DEB05B37}" srcOrd="2" destOrd="0" presId="urn:microsoft.com/office/officeart/2005/8/layout/default"/>
    <dgm:cxn modelId="{59EF70EE-A7A0-4439-8F6D-C09F7DE6B945}" type="presParOf" srcId="{66F519BF-0F50-4E3D-A59F-E60DE7091405}" destId="{2EC5E594-A3A1-41FA-B65B-E9682BB43DDD}" srcOrd="3" destOrd="0" presId="urn:microsoft.com/office/officeart/2005/8/layout/default"/>
    <dgm:cxn modelId="{EBA20B18-84A8-4C06-8570-FCAE148FDD8A}" type="presParOf" srcId="{66F519BF-0F50-4E3D-A59F-E60DE7091405}" destId="{F9B436C3-36A3-4593-8DCA-A5CB10B2C4C4}" srcOrd="4" destOrd="0" presId="urn:microsoft.com/office/officeart/2005/8/layout/default"/>
    <dgm:cxn modelId="{B647337A-9399-4020-91B6-D011C2BABDEA}" type="presParOf" srcId="{66F519BF-0F50-4E3D-A59F-E60DE7091405}" destId="{831A9081-D94C-40FD-80F0-CB4A36B2D976}" srcOrd="5" destOrd="0" presId="urn:microsoft.com/office/officeart/2005/8/layout/default"/>
    <dgm:cxn modelId="{0173438A-797F-49ED-9C30-A3B293FF7CFC}" type="presParOf" srcId="{66F519BF-0F50-4E3D-A59F-E60DE7091405}" destId="{0D4286E6-3FE7-4340-AB5B-8BF583C67759}" srcOrd="6" destOrd="0" presId="urn:microsoft.com/office/officeart/2005/8/layout/default"/>
    <dgm:cxn modelId="{4987E28E-1FE8-4C31-A1B2-7E99605E07CA}" type="presParOf" srcId="{66F519BF-0F50-4E3D-A59F-E60DE7091405}" destId="{C626FB48-A6F8-41E4-A21F-865485FA288F}" srcOrd="7" destOrd="0" presId="urn:microsoft.com/office/officeart/2005/8/layout/default"/>
    <dgm:cxn modelId="{DDA67047-1C32-4DDA-841D-6B5F1423DD73}" type="presParOf" srcId="{66F519BF-0F50-4E3D-A59F-E60DE7091405}" destId="{7ECEBF21-E434-4569-9B6F-8B2C56687FDB}" srcOrd="8" destOrd="0" presId="urn:microsoft.com/office/officeart/2005/8/layout/default"/>
    <dgm:cxn modelId="{A6B9B7DD-C4B2-45CD-85C5-EB823428EE8D}" type="presParOf" srcId="{66F519BF-0F50-4E3D-A59F-E60DE7091405}" destId="{9788E698-24B9-4A74-AE67-2D6676ED7FA2}" srcOrd="9" destOrd="0" presId="urn:microsoft.com/office/officeart/2005/8/layout/default"/>
    <dgm:cxn modelId="{ADC7ED06-ECB8-4B61-BE9E-897681B5A16C}" type="presParOf" srcId="{66F519BF-0F50-4E3D-A59F-E60DE7091405}" destId="{0DAFE16D-B3AA-46D9-BABD-7676B1ABDBF6}"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1039A-4689-4FB4-B521-B019C98BF323}">
      <dsp:nvSpPr>
        <dsp:cNvPr id="0" name=""/>
        <dsp:cNvSpPr/>
      </dsp:nvSpPr>
      <dsp:spPr>
        <a:xfrm>
          <a:off x="578394" y="2539"/>
          <a:ext cx="1968453" cy="118107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SG" sz="2600" kern="1200" dirty="0"/>
            <a:t>1. Floor Area</a:t>
          </a:r>
        </a:p>
      </dsp:txBody>
      <dsp:txXfrm>
        <a:off x="578394" y="2539"/>
        <a:ext cx="1968453" cy="1181072"/>
      </dsp:txXfrm>
    </dsp:sp>
    <dsp:sp modelId="{7293D981-9BCF-4E9C-BE1F-BDB3DEB05B37}">
      <dsp:nvSpPr>
        <dsp:cNvPr id="0" name=""/>
        <dsp:cNvSpPr/>
      </dsp:nvSpPr>
      <dsp:spPr>
        <a:xfrm>
          <a:off x="2743693" y="2539"/>
          <a:ext cx="1968453" cy="1181072"/>
        </a:xfrm>
        <a:prstGeom prst="rect">
          <a:avLst/>
        </a:prstGeom>
        <a:solidFill>
          <a:schemeClr val="accent3">
            <a:hueOff val="621711"/>
            <a:satOff val="-9198"/>
            <a:lumOff val="172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SG" sz="2600" kern="1200" dirty="0"/>
            <a:t>2. Region: Central</a:t>
          </a:r>
        </a:p>
      </dsp:txBody>
      <dsp:txXfrm>
        <a:off x="2743693" y="2539"/>
        <a:ext cx="1968453" cy="1181072"/>
      </dsp:txXfrm>
    </dsp:sp>
    <dsp:sp modelId="{F9B436C3-36A3-4593-8DCA-A5CB10B2C4C4}">
      <dsp:nvSpPr>
        <dsp:cNvPr id="0" name=""/>
        <dsp:cNvSpPr/>
      </dsp:nvSpPr>
      <dsp:spPr>
        <a:xfrm>
          <a:off x="578394" y="1380457"/>
          <a:ext cx="1968453" cy="1181072"/>
        </a:xfrm>
        <a:prstGeom prst="rect">
          <a:avLst/>
        </a:prstGeom>
        <a:solidFill>
          <a:schemeClr val="accent3">
            <a:hueOff val="1243423"/>
            <a:satOff val="-18395"/>
            <a:lumOff val="345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SG" sz="2600" kern="1200" dirty="0"/>
            <a:t>3. Flat Model: Special </a:t>
          </a:r>
        </a:p>
      </dsp:txBody>
      <dsp:txXfrm>
        <a:off x="578394" y="1380457"/>
        <a:ext cx="1968453" cy="1181072"/>
      </dsp:txXfrm>
    </dsp:sp>
    <dsp:sp modelId="{0D4286E6-3FE7-4340-AB5B-8BF583C67759}">
      <dsp:nvSpPr>
        <dsp:cNvPr id="0" name=""/>
        <dsp:cNvSpPr/>
      </dsp:nvSpPr>
      <dsp:spPr>
        <a:xfrm>
          <a:off x="2743693" y="1380457"/>
          <a:ext cx="1968453" cy="1181072"/>
        </a:xfrm>
        <a:prstGeom prst="rect">
          <a:avLst/>
        </a:prstGeom>
        <a:solidFill>
          <a:schemeClr val="accent3">
            <a:hueOff val="1865134"/>
            <a:satOff val="-27593"/>
            <a:lumOff val="517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SG" sz="2600" kern="1200" dirty="0"/>
            <a:t>4. Remaining Lease </a:t>
          </a:r>
        </a:p>
      </dsp:txBody>
      <dsp:txXfrm>
        <a:off x="2743693" y="1380457"/>
        <a:ext cx="1968453" cy="1181072"/>
      </dsp:txXfrm>
    </dsp:sp>
    <dsp:sp modelId="{7ECEBF21-E434-4569-9B6F-8B2C56687FDB}">
      <dsp:nvSpPr>
        <dsp:cNvPr id="0" name=""/>
        <dsp:cNvSpPr/>
      </dsp:nvSpPr>
      <dsp:spPr>
        <a:xfrm>
          <a:off x="578394" y="2758374"/>
          <a:ext cx="1968453" cy="1181072"/>
        </a:xfrm>
        <a:prstGeom prst="rect">
          <a:avLst/>
        </a:prstGeom>
        <a:solidFill>
          <a:schemeClr val="accent3">
            <a:hueOff val="2486846"/>
            <a:satOff val="-36790"/>
            <a:lumOff val="690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SG" sz="2600" kern="1200" dirty="0"/>
            <a:t>5. Distance to Central</a:t>
          </a:r>
        </a:p>
      </dsp:txBody>
      <dsp:txXfrm>
        <a:off x="578394" y="2758374"/>
        <a:ext cx="1968453" cy="1181072"/>
      </dsp:txXfrm>
    </dsp:sp>
    <dsp:sp modelId="{0DAFE16D-B3AA-46D9-BABD-7676B1ABDBF6}">
      <dsp:nvSpPr>
        <dsp:cNvPr id="0" name=""/>
        <dsp:cNvSpPr/>
      </dsp:nvSpPr>
      <dsp:spPr>
        <a:xfrm>
          <a:off x="2743693" y="2758374"/>
          <a:ext cx="1968453" cy="1181072"/>
        </a:xfrm>
        <a:prstGeom prst="rect">
          <a:avLst/>
        </a:prstGeom>
        <a:solidFill>
          <a:schemeClr val="accent3">
            <a:hueOff val="3108557"/>
            <a:satOff val="-45988"/>
            <a:lumOff val="862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SG" sz="2600" kern="1200" dirty="0"/>
            <a:t>6. Distance to Hawker</a:t>
          </a:r>
        </a:p>
      </dsp:txBody>
      <dsp:txXfrm>
        <a:off x="2743693" y="2758374"/>
        <a:ext cx="1968453" cy="118107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2B20EE-8C6A-4D34-92BB-FDA5921EC25C}" type="datetimeFigureOut">
              <a:rPr lang="en-SG" smtClean="0"/>
              <a:t>5/4/2021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010544-CFF9-41D0-9919-5F752561EB4A}" type="slidenum">
              <a:rPr lang="en-SG" smtClean="0"/>
              <a:t>‹#›</a:t>
            </a:fld>
            <a:endParaRPr lang="en-SG"/>
          </a:p>
        </p:txBody>
      </p:sp>
    </p:spTree>
    <p:extLst>
      <p:ext uri="{BB962C8B-B14F-4D97-AF65-F5344CB8AC3E}">
        <p14:creationId xmlns:p14="http://schemas.microsoft.com/office/powerpoint/2010/main" val="4160976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t>Background: Singapore has second most expensive housing markets in the world, despite 85% of Singaporeans living in government provided public HDBs.</a:t>
            </a:r>
          </a:p>
          <a:p>
            <a:endParaRPr lang="en-SG" sz="1200" dirty="0"/>
          </a:p>
          <a:p>
            <a:r>
              <a:rPr lang="en-SG" sz="1200" dirty="0"/>
              <a:t>There is huge variability in HDB resale prices, they can go from as low as 250k to over 1 million. In fact, 71 HDBs were sold over 1 million in 2018</a:t>
            </a:r>
          </a:p>
          <a:p>
            <a:endParaRPr lang="en-SG"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What makes a HDB expensive? Well known drivers of price are: staying in central location, larger floor area, premium type of HDBs, higher storeys, </a:t>
            </a:r>
            <a:r>
              <a:rPr lang="en-SG" sz="1200" dirty="0" err="1"/>
              <a:t>ect</a:t>
            </a:r>
            <a:endParaRPr lang="en-SG" sz="1200" dirty="0"/>
          </a:p>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2</a:t>
            </a:fld>
            <a:endParaRPr lang="en-SG"/>
          </a:p>
        </p:txBody>
      </p:sp>
    </p:spTree>
    <p:extLst>
      <p:ext uri="{BB962C8B-B14F-4D97-AF65-F5344CB8AC3E}">
        <p14:creationId xmlns:p14="http://schemas.microsoft.com/office/powerpoint/2010/main" val="965720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can see median price increases steadily as number of room increases, which is to be expected.</a:t>
            </a:r>
          </a:p>
          <a:p>
            <a:endParaRPr lang="en-SG" dirty="0"/>
          </a:p>
          <a:p>
            <a:r>
              <a:rPr lang="en-SG" dirty="0"/>
              <a:t>Both 1 room and multigeneration flats(blue and purple circles) account for only 0.05% of records, hence, we will exclude them. </a:t>
            </a:r>
          </a:p>
        </p:txBody>
      </p:sp>
      <p:sp>
        <p:nvSpPr>
          <p:cNvPr id="4" name="Slide Number Placeholder 3"/>
          <p:cNvSpPr>
            <a:spLocks noGrp="1"/>
          </p:cNvSpPr>
          <p:nvPr>
            <p:ph type="sldNum" sz="quarter" idx="5"/>
          </p:nvPr>
        </p:nvSpPr>
        <p:spPr/>
        <p:txBody>
          <a:bodyPr/>
          <a:lstStyle/>
          <a:p>
            <a:fld id="{0C010544-CFF9-41D0-9919-5F752561EB4A}" type="slidenum">
              <a:rPr lang="en-SG" smtClean="0"/>
              <a:t>11</a:t>
            </a:fld>
            <a:endParaRPr lang="en-SG"/>
          </a:p>
        </p:txBody>
      </p:sp>
    </p:spTree>
    <p:extLst>
      <p:ext uri="{BB962C8B-B14F-4D97-AF65-F5344CB8AC3E}">
        <p14:creationId xmlns:p14="http://schemas.microsoft.com/office/powerpoint/2010/main" val="10810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regroup the 18 different type of flat models into 7 new categories. They were grouped based on similar housing types.</a:t>
            </a:r>
          </a:p>
          <a:p>
            <a:r>
              <a:rPr lang="en-SG" dirty="0"/>
              <a:t>Special –type contains Type S1S2, DBSS, all premium, award winning design flats known for their high prices. Terrace and Adjoined Flats are naturally larger flats, so higher price too. </a:t>
            </a:r>
          </a:p>
          <a:p>
            <a:endParaRPr lang="en-SG" dirty="0"/>
          </a:p>
          <a:p>
            <a:endParaRPr lang="en-SG" dirty="0"/>
          </a:p>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12</a:t>
            </a:fld>
            <a:endParaRPr lang="en-SG"/>
          </a:p>
        </p:txBody>
      </p:sp>
    </p:spTree>
    <p:extLst>
      <p:ext uri="{BB962C8B-B14F-4D97-AF65-F5344CB8AC3E}">
        <p14:creationId xmlns:p14="http://schemas.microsoft.com/office/powerpoint/2010/main" val="1512115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Generally, price increases the higher the storey range.  The increase in price per storey range is actually quite linear.</a:t>
            </a:r>
          </a:p>
        </p:txBody>
      </p:sp>
      <p:sp>
        <p:nvSpPr>
          <p:cNvPr id="4" name="Slide Number Placeholder 3"/>
          <p:cNvSpPr>
            <a:spLocks noGrp="1"/>
          </p:cNvSpPr>
          <p:nvPr>
            <p:ph type="sldNum" sz="quarter" idx="5"/>
          </p:nvPr>
        </p:nvSpPr>
        <p:spPr/>
        <p:txBody>
          <a:bodyPr/>
          <a:lstStyle/>
          <a:p>
            <a:fld id="{0C010544-CFF9-41D0-9919-5F752561EB4A}" type="slidenum">
              <a:rPr lang="en-SG" smtClean="0"/>
              <a:t>13</a:t>
            </a:fld>
            <a:endParaRPr lang="en-SG"/>
          </a:p>
        </p:txBody>
      </p:sp>
    </p:spTree>
    <p:extLst>
      <p:ext uri="{BB962C8B-B14F-4D97-AF65-F5344CB8AC3E}">
        <p14:creationId xmlns:p14="http://schemas.microsoft.com/office/powerpoint/2010/main" val="715196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Plotting a scatterplot with floor area over Real price, we see there is a strong positive correlation between floor area and real price. This is expected in our densely populated Singapore, as land area is scarce and thus the floor area highly contributes to overall house price. </a:t>
            </a:r>
          </a:p>
          <a:p>
            <a:endParaRPr lang="en-SG" dirty="0"/>
          </a:p>
          <a:p>
            <a:r>
              <a:rPr lang="en-SG" dirty="0"/>
              <a:t>The </a:t>
            </a:r>
            <a:r>
              <a:rPr lang="en-SG" dirty="0" err="1"/>
              <a:t>color</a:t>
            </a:r>
            <a:r>
              <a:rPr lang="en-SG" dirty="0"/>
              <a:t> indicates the number of rooms or flat type. Generally, we see that as number of room increases, the floor area will also increase. We can also see a few outliers that we should check out.</a:t>
            </a:r>
          </a:p>
          <a:p>
            <a:endParaRPr lang="en-SG" dirty="0"/>
          </a:p>
          <a:p>
            <a:r>
              <a:rPr lang="en-SG" dirty="0"/>
              <a:t>After checking, these outliers are actually adjoined-flats which are 2 flats combined. However, they are still labelled as ‘3 room’ flat type. </a:t>
            </a:r>
          </a:p>
        </p:txBody>
      </p:sp>
      <p:sp>
        <p:nvSpPr>
          <p:cNvPr id="4" name="Slide Number Placeholder 3"/>
          <p:cNvSpPr>
            <a:spLocks noGrp="1"/>
          </p:cNvSpPr>
          <p:nvPr>
            <p:ph type="sldNum" sz="quarter" idx="5"/>
          </p:nvPr>
        </p:nvSpPr>
        <p:spPr/>
        <p:txBody>
          <a:bodyPr/>
          <a:lstStyle/>
          <a:p>
            <a:fld id="{0C010544-CFF9-41D0-9919-5F752561EB4A}" type="slidenum">
              <a:rPr lang="en-SG" smtClean="0"/>
              <a:t>14</a:t>
            </a:fld>
            <a:endParaRPr lang="en-SG"/>
          </a:p>
        </p:txBody>
      </p:sp>
    </p:spTree>
    <p:extLst>
      <p:ext uri="{BB962C8B-B14F-4D97-AF65-F5344CB8AC3E}">
        <p14:creationId xmlns:p14="http://schemas.microsoft.com/office/powerpoint/2010/main" val="4063594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 is also a strong correlation between lease years left and median sale price.</a:t>
            </a:r>
          </a:p>
          <a:p>
            <a:endParaRPr lang="en-SG" dirty="0"/>
          </a:p>
          <a:p>
            <a:r>
              <a:rPr lang="en-SG" dirty="0"/>
              <a:t>. There seems to be a large increase in median price after 85 years. However, the prices are very volatile between each year within that period, in contrast to the stable yearly trend before the 85 year mark.</a:t>
            </a:r>
          </a:p>
        </p:txBody>
      </p:sp>
      <p:sp>
        <p:nvSpPr>
          <p:cNvPr id="4" name="Slide Number Placeholder 3"/>
          <p:cNvSpPr>
            <a:spLocks noGrp="1"/>
          </p:cNvSpPr>
          <p:nvPr>
            <p:ph type="sldNum" sz="quarter" idx="5"/>
          </p:nvPr>
        </p:nvSpPr>
        <p:spPr/>
        <p:txBody>
          <a:bodyPr/>
          <a:lstStyle/>
          <a:p>
            <a:fld id="{0C010544-CFF9-41D0-9919-5F752561EB4A}" type="slidenum">
              <a:rPr lang="en-SG" smtClean="0"/>
              <a:t>15</a:t>
            </a:fld>
            <a:endParaRPr lang="en-SG"/>
          </a:p>
        </p:txBody>
      </p:sp>
    </p:spTree>
    <p:extLst>
      <p:ext uri="{BB962C8B-B14F-4D97-AF65-F5344CB8AC3E}">
        <p14:creationId xmlns:p14="http://schemas.microsoft.com/office/powerpoint/2010/main" val="4276207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try to create new features using our present data, as well as data taken from external sources. </a:t>
            </a:r>
          </a:p>
          <a:p>
            <a:endParaRPr lang="en-SG" dirty="0"/>
          </a:p>
          <a:p>
            <a:r>
              <a:rPr lang="en-SG" dirty="0"/>
              <a:t>I feel it is interesting to see how a house distance to different amenities like supermarkets, MRT stations, can affect the final price. </a:t>
            </a:r>
          </a:p>
        </p:txBody>
      </p:sp>
      <p:sp>
        <p:nvSpPr>
          <p:cNvPr id="4" name="Slide Number Placeholder 3"/>
          <p:cNvSpPr>
            <a:spLocks noGrp="1"/>
          </p:cNvSpPr>
          <p:nvPr>
            <p:ph type="sldNum" sz="quarter" idx="5"/>
          </p:nvPr>
        </p:nvSpPr>
        <p:spPr/>
        <p:txBody>
          <a:bodyPr/>
          <a:lstStyle/>
          <a:p>
            <a:fld id="{0C010544-CFF9-41D0-9919-5F752561EB4A}" type="slidenum">
              <a:rPr lang="en-SG" smtClean="0"/>
              <a:t>16</a:t>
            </a:fld>
            <a:endParaRPr lang="en-SG"/>
          </a:p>
        </p:txBody>
      </p:sp>
    </p:spTree>
    <p:extLst>
      <p:ext uri="{BB962C8B-B14F-4D97-AF65-F5344CB8AC3E}">
        <p14:creationId xmlns:p14="http://schemas.microsoft.com/office/powerpoint/2010/main" val="213996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want to find out if housing price affected by their proximity to various amenities. </a:t>
            </a:r>
          </a:p>
          <a:p>
            <a:endParaRPr lang="en-SG" dirty="0"/>
          </a:p>
          <a:p>
            <a:r>
              <a:rPr lang="en-SG" dirty="0"/>
              <a:t>For each house, we combine Block Number and Street to get the exact </a:t>
            </a:r>
            <a:r>
              <a:rPr lang="en-SG" b="1" dirty="0"/>
              <a:t>Address,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 data on the various amenities were obtained from data.gov.sg.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Onemap.sg </a:t>
            </a:r>
            <a:r>
              <a:rPr lang="en-SG" dirty="0" err="1"/>
              <a:t>api</a:t>
            </a:r>
            <a:r>
              <a:rPr lang="en-SG" dirty="0"/>
              <a:t> was used to retrieve the coordinates , which were then fed through other functions such as </a:t>
            </a:r>
            <a:r>
              <a:rPr lang="en-SG" dirty="0" err="1"/>
              <a:t>Geopy</a:t>
            </a:r>
            <a:r>
              <a:rPr lang="en-SG" dirty="0"/>
              <a:t> to obtain distance between 2 locations.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 output is for each unique address, we have Distance to nearest amenity, and number of that amenity within 2km radii from the address. </a:t>
            </a:r>
          </a:p>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17</a:t>
            </a:fld>
            <a:endParaRPr lang="en-SG"/>
          </a:p>
        </p:txBody>
      </p:sp>
    </p:spTree>
    <p:extLst>
      <p:ext uri="{BB962C8B-B14F-4D97-AF65-F5344CB8AC3E}">
        <p14:creationId xmlns:p14="http://schemas.microsoft.com/office/powerpoint/2010/main" val="3352101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is a sample of the data obtained. Here we have 3 amenities, schools. Hawkers and MRT stations. Not shown here is the Supermarkets and Distance to Raffles MRT</a:t>
            </a:r>
          </a:p>
        </p:txBody>
      </p:sp>
      <p:sp>
        <p:nvSpPr>
          <p:cNvPr id="4" name="Slide Number Placeholder 3"/>
          <p:cNvSpPr>
            <a:spLocks noGrp="1"/>
          </p:cNvSpPr>
          <p:nvPr>
            <p:ph type="sldNum" sz="quarter" idx="5"/>
          </p:nvPr>
        </p:nvSpPr>
        <p:spPr/>
        <p:txBody>
          <a:bodyPr/>
          <a:lstStyle/>
          <a:p>
            <a:fld id="{0C010544-CFF9-41D0-9919-5F752561EB4A}" type="slidenum">
              <a:rPr lang="en-SG" smtClean="0"/>
              <a:t>18</a:t>
            </a:fld>
            <a:endParaRPr lang="en-SG"/>
          </a:p>
        </p:txBody>
      </p:sp>
    </p:spTree>
    <p:extLst>
      <p:ext uri="{BB962C8B-B14F-4D97-AF65-F5344CB8AC3E}">
        <p14:creationId xmlns:p14="http://schemas.microsoft.com/office/powerpoint/2010/main" val="868036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After getting the new features, we plot each of them against Median Sale Price.</a:t>
            </a:r>
          </a:p>
          <a:p>
            <a:endParaRPr lang="en-SG" dirty="0"/>
          </a:p>
          <a:p>
            <a:r>
              <a:rPr lang="en-SG" dirty="0"/>
              <a:t>There seems to be a downwards trend for the Nearest Supermarket, MRT and Hawker </a:t>
            </a:r>
            <a:r>
              <a:rPr lang="en-SG" dirty="0" err="1"/>
              <a:t>Center</a:t>
            </a:r>
            <a:r>
              <a:rPr lang="en-SG" dirty="0"/>
              <a:t> where the greater the distance, the lower the sale price. The trend seems to be stronger for Distance to MRT and Supermarkets.</a:t>
            </a:r>
          </a:p>
          <a:p>
            <a:endParaRPr lang="en-SG" dirty="0"/>
          </a:p>
          <a:p>
            <a:r>
              <a:rPr lang="en-SG" dirty="0"/>
              <a:t>However, the price trend seems to be upwards for school. </a:t>
            </a:r>
          </a:p>
        </p:txBody>
      </p:sp>
      <p:sp>
        <p:nvSpPr>
          <p:cNvPr id="4" name="Slide Number Placeholder 3"/>
          <p:cNvSpPr>
            <a:spLocks noGrp="1"/>
          </p:cNvSpPr>
          <p:nvPr>
            <p:ph type="sldNum" sz="quarter" idx="5"/>
          </p:nvPr>
        </p:nvSpPr>
        <p:spPr/>
        <p:txBody>
          <a:bodyPr/>
          <a:lstStyle/>
          <a:p>
            <a:fld id="{0C010544-CFF9-41D0-9919-5F752561EB4A}" type="slidenum">
              <a:rPr lang="en-SG" smtClean="0"/>
              <a:t>19</a:t>
            </a:fld>
            <a:endParaRPr lang="en-SG"/>
          </a:p>
        </p:txBody>
      </p:sp>
    </p:spTree>
    <p:extLst>
      <p:ext uri="{BB962C8B-B14F-4D97-AF65-F5344CB8AC3E}">
        <p14:creationId xmlns:p14="http://schemas.microsoft.com/office/powerpoint/2010/main" val="1741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 As for Distance to Central, there is a clear negative trend. </a:t>
            </a:r>
          </a:p>
        </p:txBody>
      </p:sp>
      <p:sp>
        <p:nvSpPr>
          <p:cNvPr id="4" name="Slide Number Placeholder 3"/>
          <p:cNvSpPr>
            <a:spLocks noGrp="1"/>
          </p:cNvSpPr>
          <p:nvPr>
            <p:ph type="sldNum" sz="quarter" idx="5"/>
          </p:nvPr>
        </p:nvSpPr>
        <p:spPr/>
        <p:txBody>
          <a:bodyPr/>
          <a:lstStyle/>
          <a:p>
            <a:fld id="{0C010544-CFF9-41D0-9919-5F752561EB4A}" type="slidenum">
              <a:rPr lang="en-SG" smtClean="0"/>
              <a:t>20</a:t>
            </a:fld>
            <a:endParaRPr lang="en-SG"/>
          </a:p>
        </p:txBody>
      </p:sp>
    </p:spTree>
    <p:extLst>
      <p:ext uri="{BB962C8B-B14F-4D97-AF65-F5344CB8AC3E}">
        <p14:creationId xmlns:p14="http://schemas.microsoft.com/office/powerpoint/2010/main" val="363363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SG" dirty="0"/>
              <a:t>Obtained from data.gov.sg</a:t>
            </a:r>
          </a:p>
          <a:p>
            <a:pPr marL="285750" indent="-285750">
              <a:buFont typeface="Arial" panose="020B0604020202020204" pitchFamily="34" charset="0"/>
              <a:buChar char="•"/>
            </a:pPr>
            <a:r>
              <a:rPr lang="en-SG" dirty="0"/>
              <a:t>9 variables</a:t>
            </a:r>
          </a:p>
          <a:p>
            <a:pPr marL="285750" indent="-285750">
              <a:buFont typeface="Arial" panose="020B0604020202020204" pitchFamily="34" charset="0"/>
              <a:buChar char="•"/>
            </a:pPr>
            <a:r>
              <a:rPr lang="en-SG" dirty="0"/>
              <a:t>From 1990 to 2021 Mar (present)</a:t>
            </a:r>
          </a:p>
          <a:p>
            <a:pPr marL="285750" indent="-285750">
              <a:buFont typeface="Arial" panose="020B0604020202020204" pitchFamily="34" charset="0"/>
              <a:buChar char="•"/>
            </a:pPr>
            <a:r>
              <a:rPr lang="en-SG" dirty="0"/>
              <a:t>Over 840,000 rows</a:t>
            </a:r>
          </a:p>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3</a:t>
            </a:fld>
            <a:endParaRPr lang="en-SG"/>
          </a:p>
        </p:txBody>
      </p:sp>
    </p:spTree>
    <p:extLst>
      <p:ext uri="{BB962C8B-B14F-4D97-AF65-F5344CB8AC3E}">
        <p14:creationId xmlns:p14="http://schemas.microsoft.com/office/powerpoint/2010/main" val="2123895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 seems to be a positive trend for Number of Supermarkets, hawkers and MRT within 2km.</a:t>
            </a:r>
          </a:p>
          <a:p>
            <a:endParaRPr lang="en-SG" dirty="0"/>
          </a:p>
          <a:p>
            <a:r>
              <a:rPr lang="en-SG" dirty="0"/>
              <a:t>Number of schools not much trend. </a:t>
            </a:r>
          </a:p>
          <a:p>
            <a:endParaRPr lang="en-SG" dirty="0"/>
          </a:p>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21</a:t>
            </a:fld>
            <a:endParaRPr lang="en-SG"/>
          </a:p>
        </p:txBody>
      </p:sp>
    </p:spTree>
    <p:extLst>
      <p:ext uri="{BB962C8B-B14F-4D97-AF65-F5344CB8AC3E}">
        <p14:creationId xmlns:p14="http://schemas.microsoft.com/office/powerpoint/2010/main" val="3288098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So far, we have only looked at each individual variable against the target variable: Real price. We can see the trend between each of theses features and the Real Price, but we cannot fully measure its impact on the price. We don’t know how much each variable contributes to the overall price.</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To quantify the impact of each variable, we need to come up with a Model that takes in these variable and predicts the output(price) as a function of these variables.  Then, we can study the coefficients of each variable and conclude its impact on the price. We shall start with the most basic model: Linear Regression. </a:t>
            </a:r>
          </a:p>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22</a:t>
            </a:fld>
            <a:endParaRPr lang="en-SG"/>
          </a:p>
        </p:txBody>
      </p:sp>
    </p:spTree>
    <p:extLst>
      <p:ext uri="{BB962C8B-B14F-4D97-AF65-F5344CB8AC3E}">
        <p14:creationId xmlns:p14="http://schemas.microsoft.com/office/powerpoint/2010/main" val="1464962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Helvetica Neue"/>
              </a:rPr>
              <a:t>In order to prepare the data for the model, we need to do a few things, the first it to identify multicollinearity. We need to remove variables with high multicollinearity, because otherwise it becomes difficult for the model to estimate the relationship between each independent variable and the dependent variable.</a:t>
            </a:r>
          </a:p>
          <a:p>
            <a:pPr algn="l"/>
            <a:r>
              <a:rPr lang="en-US" b="0" i="0" dirty="0">
                <a:solidFill>
                  <a:srgbClr val="000000"/>
                </a:solidFill>
                <a:effectLst/>
                <a:latin typeface="Helvetica Neue"/>
              </a:rPr>
              <a:t> </a:t>
            </a:r>
          </a:p>
          <a:p>
            <a:pPr algn="l"/>
            <a:r>
              <a:rPr lang="en-US" b="0" i="0" dirty="0">
                <a:solidFill>
                  <a:srgbClr val="000000"/>
                </a:solidFill>
                <a:effectLst/>
                <a:latin typeface="Helvetica Neue"/>
              </a:rPr>
              <a:t>This is because for multicollinear variables, change in the value of one feature will also force change the value of other features.</a:t>
            </a:r>
          </a:p>
          <a:p>
            <a:pPr algn="l"/>
            <a:endParaRPr lang="en-US" b="0" i="0" dirty="0">
              <a:solidFill>
                <a:srgbClr val="000000"/>
              </a:solidFill>
              <a:effectLst/>
              <a:latin typeface="Helvetica Neue"/>
            </a:endParaRPr>
          </a:p>
          <a:p>
            <a:pPr algn="l"/>
            <a:r>
              <a:rPr lang="en-US" b="0" i="0" dirty="0">
                <a:solidFill>
                  <a:srgbClr val="000000"/>
                </a:solidFill>
                <a:effectLst/>
                <a:latin typeface="Helvetica Neue"/>
              </a:rPr>
              <a:t>So, we plot a correlation heatmap of the continuous variables. For example, we can see </a:t>
            </a:r>
            <a:r>
              <a:rPr lang="en-US" b="0" i="0" dirty="0" err="1">
                <a:solidFill>
                  <a:srgbClr val="000000"/>
                </a:solidFill>
                <a:effectLst/>
                <a:latin typeface="Helvetica Neue"/>
              </a:rPr>
              <a:t>dist</a:t>
            </a:r>
            <a:r>
              <a:rPr lang="en-US" b="0" i="0" dirty="0">
                <a:solidFill>
                  <a:srgbClr val="000000"/>
                </a:solidFill>
                <a:effectLst/>
                <a:latin typeface="Helvetica Neue"/>
              </a:rPr>
              <a:t> central and num_hawkers_2km has a pretty high collinearity. So we might need to remove them before training the model.</a:t>
            </a:r>
          </a:p>
        </p:txBody>
      </p:sp>
      <p:sp>
        <p:nvSpPr>
          <p:cNvPr id="4" name="Slide Number Placeholder 3"/>
          <p:cNvSpPr>
            <a:spLocks noGrp="1"/>
          </p:cNvSpPr>
          <p:nvPr>
            <p:ph type="sldNum" sz="quarter" idx="5"/>
          </p:nvPr>
        </p:nvSpPr>
        <p:spPr/>
        <p:txBody>
          <a:bodyPr/>
          <a:lstStyle/>
          <a:p>
            <a:fld id="{0C010544-CFF9-41D0-9919-5F752561EB4A}" type="slidenum">
              <a:rPr lang="en-SG" smtClean="0"/>
              <a:t>23</a:t>
            </a:fld>
            <a:endParaRPr lang="en-SG"/>
          </a:p>
        </p:txBody>
      </p:sp>
    </p:spTree>
    <p:extLst>
      <p:ext uri="{BB962C8B-B14F-4D97-AF65-F5344CB8AC3E}">
        <p14:creationId xmlns:p14="http://schemas.microsoft.com/office/powerpoint/2010/main" val="17687887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The other thing we can do is VIF (Variation Inflation Factors) to better identify variables with high multi </a:t>
            </a:r>
            <a:r>
              <a:rPr lang="en-US" b="0" i="0" dirty="0" err="1">
                <a:solidFill>
                  <a:srgbClr val="000000"/>
                </a:solidFill>
                <a:effectLst/>
                <a:latin typeface="Helvetica Neue"/>
              </a:rPr>
              <a:t>corllinearity</a:t>
            </a:r>
            <a:r>
              <a:rPr lang="en-US" b="0" i="0" dirty="0">
                <a:solidFill>
                  <a:srgbClr val="000000"/>
                </a:solidFill>
                <a:effectLst/>
                <a:latin typeface="Helvetica Neue"/>
              </a:rPr>
              <a:t>.</a:t>
            </a:r>
          </a:p>
          <a:p>
            <a:pPr algn="l">
              <a:buFont typeface="Arial" panose="020B0604020202020204" pitchFamily="34" charset="0"/>
              <a:buChar char="•"/>
            </a:pPr>
            <a:r>
              <a:rPr lang="en-US" b="0" i="0" dirty="0">
                <a:solidFill>
                  <a:srgbClr val="000000"/>
                </a:solidFill>
                <a:effectLst/>
                <a:latin typeface="Helvetica Neue"/>
              </a:rPr>
              <a:t>VIF starts from 1, meaning it has no correlation to the other factors. Until 5 is a good measure. </a:t>
            </a:r>
          </a:p>
          <a:p>
            <a:pPr algn="l">
              <a:buFont typeface="Arial" panose="020B0604020202020204" pitchFamily="34" charset="0"/>
              <a:buNone/>
            </a:pPr>
            <a:endParaRPr lang="en-US" b="0" i="0" dirty="0">
              <a:solidFill>
                <a:srgbClr val="000000"/>
              </a:solidFill>
              <a:effectLst/>
              <a:latin typeface="Helvetica Neue"/>
            </a:endParaRPr>
          </a:p>
          <a:p>
            <a:pPr algn="l">
              <a:buFont typeface="Arial" panose="020B0604020202020204" pitchFamily="34" charset="0"/>
              <a:buNone/>
            </a:pPr>
            <a:r>
              <a:rPr lang="en-US" b="0" i="0" dirty="0">
                <a:solidFill>
                  <a:srgbClr val="000000"/>
                </a:solidFill>
                <a:effectLst/>
                <a:latin typeface="Helvetica Neue"/>
              </a:rPr>
              <a:t>Initially, VIF for many of the variables are pretty high, after feature scaling, it is strongly reduced. Since highest VIF is less than 5, we have no need to remove any of the features. </a:t>
            </a:r>
          </a:p>
          <a:p>
            <a:pPr algn="l">
              <a:buFont typeface="Arial" panose="020B0604020202020204" pitchFamily="34" charset="0"/>
              <a:buChar char="•"/>
            </a:pPr>
            <a:endParaRPr lang="en-US" b="0" i="0" dirty="0">
              <a:solidFill>
                <a:srgbClr val="000000"/>
              </a:solidFill>
              <a:effectLst/>
              <a:latin typeface="Helvetica Neue"/>
            </a:endParaRPr>
          </a:p>
        </p:txBody>
      </p:sp>
      <p:sp>
        <p:nvSpPr>
          <p:cNvPr id="4" name="Slide Number Placeholder 3"/>
          <p:cNvSpPr>
            <a:spLocks noGrp="1"/>
          </p:cNvSpPr>
          <p:nvPr>
            <p:ph type="sldNum" sz="quarter" idx="5"/>
          </p:nvPr>
        </p:nvSpPr>
        <p:spPr/>
        <p:txBody>
          <a:bodyPr/>
          <a:lstStyle/>
          <a:p>
            <a:fld id="{0C010544-CFF9-41D0-9919-5F752561EB4A}" type="slidenum">
              <a:rPr lang="en-SG" smtClean="0"/>
              <a:t>24</a:t>
            </a:fld>
            <a:endParaRPr lang="en-SG"/>
          </a:p>
        </p:txBody>
      </p:sp>
    </p:spTree>
    <p:extLst>
      <p:ext uri="{BB962C8B-B14F-4D97-AF65-F5344CB8AC3E}">
        <p14:creationId xmlns:p14="http://schemas.microsoft.com/office/powerpoint/2010/main" val="522880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None/>
            </a:pPr>
            <a:endParaRPr lang="en-US" b="0" i="0" dirty="0">
              <a:solidFill>
                <a:srgbClr val="000000"/>
              </a:solidFill>
              <a:effectLst/>
              <a:latin typeface="Helvetica Neue"/>
            </a:endParaRPr>
          </a:p>
        </p:txBody>
      </p:sp>
      <p:sp>
        <p:nvSpPr>
          <p:cNvPr id="4" name="Slide Number Placeholder 3"/>
          <p:cNvSpPr>
            <a:spLocks noGrp="1"/>
          </p:cNvSpPr>
          <p:nvPr>
            <p:ph type="sldNum" sz="quarter" idx="5"/>
          </p:nvPr>
        </p:nvSpPr>
        <p:spPr/>
        <p:txBody>
          <a:bodyPr/>
          <a:lstStyle/>
          <a:p>
            <a:fld id="{0C010544-CFF9-41D0-9919-5F752561EB4A}" type="slidenum">
              <a:rPr lang="en-SG" smtClean="0"/>
              <a:t>25</a:t>
            </a:fld>
            <a:endParaRPr lang="en-SG"/>
          </a:p>
        </p:txBody>
      </p:sp>
    </p:spTree>
    <p:extLst>
      <p:ext uri="{BB962C8B-B14F-4D97-AF65-F5344CB8AC3E}">
        <p14:creationId xmlns:p14="http://schemas.microsoft.com/office/powerpoint/2010/main" val="1690406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26</a:t>
            </a:fld>
            <a:endParaRPr lang="en-SG"/>
          </a:p>
        </p:txBody>
      </p:sp>
    </p:spTree>
    <p:extLst>
      <p:ext uri="{BB962C8B-B14F-4D97-AF65-F5344CB8AC3E}">
        <p14:creationId xmlns:p14="http://schemas.microsoft.com/office/powerpoint/2010/main" val="3093323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Our Linear model performed quite well, with an R-square of 0.877. We scatter plot the model predictions against True Values, seems to be quite linear.</a:t>
            </a:r>
          </a:p>
          <a:p>
            <a:endParaRPr lang="en-SG" dirty="0"/>
          </a:p>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27</a:t>
            </a:fld>
            <a:endParaRPr lang="en-SG"/>
          </a:p>
        </p:txBody>
      </p:sp>
    </p:spTree>
    <p:extLst>
      <p:ext uri="{BB962C8B-B14F-4D97-AF65-F5344CB8AC3E}">
        <p14:creationId xmlns:p14="http://schemas.microsoft.com/office/powerpoint/2010/main" val="295725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check whether key assumptions of linear model are satisfied. First, we look at mean value of residuals. It is -0.000388, which is very close to zero. </a:t>
            </a:r>
          </a:p>
          <a:p>
            <a:endParaRPr lang="en-SG" dirty="0"/>
          </a:p>
          <a:p>
            <a:r>
              <a:rPr lang="en-SG" dirty="0"/>
              <a:t>Next, we look at Homoscedasticity of the residuals. From the regression plot, the residuals seem to have similar variance across all the predicted values. Does not seem to have any definite trend, meaning residuals have equal variance.</a:t>
            </a:r>
            <a:br>
              <a:rPr lang="en-SG" dirty="0"/>
            </a:br>
            <a:endParaRPr lang="en-SG" dirty="0"/>
          </a:p>
          <a:p>
            <a:r>
              <a:rPr lang="en-SG" dirty="0"/>
              <a:t>We also apply the </a:t>
            </a:r>
            <a:r>
              <a:rPr lang="en-SG" dirty="0" err="1"/>
              <a:t>Goldfeld</a:t>
            </a:r>
            <a:r>
              <a:rPr lang="en-SG" dirty="0"/>
              <a:t> </a:t>
            </a:r>
            <a:r>
              <a:rPr lang="en-SG" dirty="0" err="1"/>
              <a:t>Quandt</a:t>
            </a:r>
            <a:r>
              <a:rPr lang="en-SG" dirty="0"/>
              <a:t> Test to check for heteroscedasticity(which is the opposite of homoscedasticity). Based on the p value of 0.893, we cannot reject null hypothesis, and conclude that error terms are homoscedastic.</a:t>
            </a:r>
          </a:p>
          <a:p>
            <a:endParaRPr lang="en-SG" dirty="0"/>
          </a:p>
          <a:p>
            <a:r>
              <a:rPr lang="en-SG" dirty="0"/>
              <a:t>Having satisfied these assumptions, we can now proceed to interpret the coefficients of our model. </a:t>
            </a:r>
          </a:p>
          <a:p>
            <a:endParaRPr lang="en-SG" dirty="0"/>
          </a:p>
          <a:p>
            <a:endParaRPr lang="en-SG" dirty="0"/>
          </a:p>
          <a:p>
            <a:endParaRPr lang="en-SG" dirty="0"/>
          </a:p>
          <a:p>
            <a:endParaRPr lang="en-SG" dirty="0"/>
          </a:p>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28</a:t>
            </a:fld>
            <a:endParaRPr lang="en-SG"/>
          </a:p>
        </p:txBody>
      </p:sp>
    </p:spTree>
    <p:extLst>
      <p:ext uri="{BB962C8B-B14F-4D97-AF65-F5344CB8AC3E}">
        <p14:creationId xmlns:p14="http://schemas.microsoft.com/office/powerpoint/2010/main" val="3088856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can use the value of the coefficients to compare their effects on Housing Price. The larger the absolute value, the greater the effect. </a:t>
            </a:r>
          </a:p>
          <a:p>
            <a:endParaRPr lang="en-SG" dirty="0"/>
          </a:p>
          <a:p>
            <a:r>
              <a:rPr lang="en-SG" dirty="0"/>
              <a:t>The green </a:t>
            </a:r>
            <a:r>
              <a:rPr lang="en-SG" dirty="0" err="1"/>
              <a:t>color</a:t>
            </a:r>
            <a:r>
              <a:rPr lang="en-SG" dirty="0"/>
              <a:t> indicates a positive relation, while the red indicates a negative correlation. As expected, most of the distance variables are negatively correlated, except for distance to school.</a:t>
            </a:r>
          </a:p>
          <a:p>
            <a:endParaRPr lang="en-SG" dirty="0"/>
          </a:p>
          <a:p>
            <a:endParaRPr lang="en-SG" dirty="0"/>
          </a:p>
          <a:p>
            <a:endParaRPr lang="en-SG" dirty="0"/>
          </a:p>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29</a:t>
            </a:fld>
            <a:endParaRPr lang="en-SG"/>
          </a:p>
        </p:txBody>
      </p:sp>
    </p:spTree>
    <p:extLst>
      <p:ext uri="{BB962C8B-B14F-4D97-AF65-F5344CB8AC3E}">
        <p14:creationId xmlns:p14="http://schemas.microsoft.com/office/powerpoint/2010/main" val="1097316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feature is floor area sq meter. Demand for land area is very high, so every additional floor sqm results in a large increase in final price.</a:t>
            </a:r>
          </a:p>
          <a:p>
            <a:endParaRPr lang="en-US" dirty="0"/>
          </a:p>
          <a:p>
            <a:r>
              <a:rPr lang="en-US" dirty="0"/>
              <a:t>Coming in second is the flat model - 'Special' category. This category consist of naturally expensive, award winning design houses like DBSS, S1S2 as well as larger houses like adjoined and Terrace. ‘Standard’ model was used as a baseline. Thus, the choice of flat model heavily influences house prices.</a:t>
            </a:r>
          </a:p>
          <a:p>
            <a:endParaRPr lang="en-US" dirty="0"/>
          </a:p>
          <a:p>
            <a:r>
              <a:rPr lang="en-US" dirty="0"/>
              <a:t>In the third place is the Central Region factor. North Region was used as a baseline for comparison. This implies that houses in the central area are significantly more expensive than their North, counterparts. Central &gt; East &gt; West &gt; North East. </a:t>
            </a:r>
          </a:p>
          <a:p>
            <a:endParaRPr lang="en-US" dirty="0"/>
          </a:p>
          <a:p>
            <a:r>
              <a:rPr lang="en-US" dirty="0"/>
              <a:t>Following that in 4</a:t>
            </a:r>
            <a:r>
              <a:rPr lang="en-US" baseline="30000" dirty="0"/>
              <a:t>th</a:t>
            </a:r>
            <a:r>
              <a:rPr lang="en-US" dirty="0"/>
              <a:t> place, we have remaining lease years. Earlier, it was shown to have a strong correlation to price.</a:t>
            </a:r>
          </a:p>
          <a:p>
            <a:endParaRPr lang="en-US" dirty="0"/>
          </a:p>
          <a:p>
            <a:r>
              <a:rPr lang="en-US" dirty="0"/>
              <a:t>In the 5</a:t>
            </a:r>
            <a:r>
              <a:rPr lang="en-US" baseline="30000" dirty="0"/>
              <a:t>th</a:t>
            </a:r>
            <a:r>
              <a:rPr lang="en-US" dirty="0"/>
              <a:t> place, we have distance to Central(Raffles Place MRT).  However, it is likely there is some overlap between this factor’s effect on price, as well as ‘located in Central Area’ factor. Houses built in Central Area would consequently have short distances to Raffles Place MRT station. </a:t>
            </a:r>
          </a:p>
          <a:p>
            <a:endParaRPr lang="en-US" dirty="0"/>
          </a:p>
          <a:p>
            <a:r>
              <a:rPr lang="en-US" dirty="0"/>
              <a:t>6</a:t>
            </a:r>
            <a:r>
              <a:rPr lang="en-US" baseline="30000" dirty="0"/>
              <a:t>th</a:t>
            </a:r>
            <a:r>
              <a:rPr lang="en-US" dirty="0"/>
              <a:t> place we have east region.</a:t>
            </a:r>
          </a:p>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30</a:t>
            </a:fld>
            <a:endParaRPr lang="en-SG"/>
          </a:p>
        </p:txBody>
      </p:sp>
    </p:spTree>
    <p:extLst>
      <p:ext uri="{BB962C8B-B14F-4D97-AF65-F5344CB8AC3E}">
        <p14:creationId xmlns:p14="http://schemas.microsoft.com/office/powerpoint/2010/main" val="371240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On the right we see the average CPI over the years has been changing quite rapidly, especially after 2008</a:t>
            </a:r>
          </a:p>
        </p:txBody>
      </p:sp>
      <p:sp>
        <p:nvSpPr>
          <p:cNvPr id="4" name="Slide Number Placeholder 3"/>
          <p:cNvSpPr>
            <a:spLocks noGrp="1"/>
          </p:cNvSpPr>
          <p:nvPr>
            <p:ph type="sldNum" sz="quarter" idx="5"/>
          </p:nvPr>
        </p:nvSpPr>
        <p:spPr/>
        <p:txBody>
          <a:bodyPr/>
          <a:lstStyle/>
          <a:p>
            <a:fld id="{0C010544-CFF9-41D0-9919-5F752561EB4A}" type="slidenum">
              <a:rPr lang="en-SG" smtClean="0"/>
              <a:t>4</a:t>
            </a:fld>
            <a:endParaRPr lang="en-SG"/>
          </a:p>
        </p:txBody>
      </p:sp>
    </p:spTree>
    <p:extLst>
      <p:ext uri="{BB962C8B-B14F-4D97-AF65-F5344CB8AC3E}">
        <p14:creationId xmlns:p14="http://schemas.microsoft.com/office/powerpoint/2010/main" val="42510746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a:p>
            <a:r>
              <a:rPr lang="en-SG" dirty="0"/>
              <a:t>Distance to the other amenities like Supermarkets, Schools, MRT do not seem to be strong drivers of HDB prices.  Only distance to Hawker is pretty strong. </a:t>
            </a:r>
          </a:p>
          <a:p>
            <a:r>
              <a:rPr lang="en-SG" dirty="0"/>
              <a:t>Perhaps expensive houses are usually located further from amenities, since their buyers can afford cars anyway, so there is little additional inconvenience to them. </a:t>
            </a:r>
          </a:p>
          <a:p>
            <a:endParaRPr lang="en-SG" dirty="0"/>
          </a:p>
          <a:p>
            <a:endParaRPr lang="en-SG" dirty="0"/>
          </a:p>
          <a:p>
            <a:r>
              <a:rPr lang="en-SG" dirty="0"/>
              <a:t>The number of amenities within 2km variables form most of the weak drivers, implying that having multiple amenities near the house does not impact price very much. </a:t>
            </a:r>
          </a:p>
        </p:txBody>
      </p:sp>
      <p:sp>
        <p:nvSpPr>
          <p:cNvPr id="4" name="Slide Number Placeholder 3"/>
          <p:cNvSpPr>
            <a:spLocks noGrp="1"/>
          </p:cNvSpPr>
          <p:nvPr>
            <p:ph type="sldNum" sz="quarter" idx="5"/>
          </p:nvPr>
        </p:nvSpPr>
        <p:spPr/>
        <p:txBody>
          <a:bodyPr/>
          <a:lstStyle/>
          <a:p>
            <a:fld id="{0C010544-CFF9-41D0-9919-5F752561EB4A}" type="slidenum">
              <a:rPr lang="en-SG" smtClean="0"/>
              <a:t>31</a:t>
            </a:fld>
            <a:endParaRPr lang="en-SG"/>
          </a:p>
        </p:txBody>
      </p:sp>
    </p:spTree>
    <p:extLst>
      <p:ext uri="{BB962C8B-B14F-4D97-AF65-F5344CB8AC3E}">
        <p14:creationId xmlns:p14="http://schemas.microsoft.com/office/powerpoint/2010/main" val="3349288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However, may not mean that these factors do not impact house prices. </a:t>
            </a:r>
          </a:p>
          <a:p>
            <a:endParaRPr lang="en-SG" dirty="0"/>
          </a:p>
          <a:p>
            <a:r>
              <a:rPr lang="en-SG" dirty="0"/>
              <a:t> A possible reason why they have low coefficients in this model could be due to a structural reason, or the way they are measured in the model. These variables likely follow a diminishing returns curve. </a:t>
            </a:r>
          </a:p>
          <a:p>
            <a:endParaRPr lang="en-SG" dirty="0"/>
          </a:p>
          <a:p>
            <a:r>
              <a:rPr lang="en-SG" dirty="0"/>
              <a:t>For example, there would be little increase in value to consumers as number available of Supermarkets increase past a certain point. The impact on price of the house would unlikely be linear.</a:t>
            </a:r>
          </a:p>
          <a:p>
            <a:endParaRPr lang="en-SG" dirty="0"/>
          </a:p>
          <a:p>
            <a:r>
              <a:rPr lang="en-SG" dirty="0"/>
              <a:t>A possible way to improve these variables coefficient, is to convert it to categorical variable, such as shown in the table. If we rerun the model, it might lead to a larger coefficient </a:t>
            </a:r>
          </a:p>
        </p:txBody>
      </p:sp>
      <p:sp>
        <p:nvSpPr>
          <p:cNvPr id="4" name="Slide Number Placeholder 3"/>
          <p:cNvSpPr>
            <a:spLocks noGrp="1"/>
          </p:cNvSpPr>
          <p:nvPr>
            <p:ph type="sldNum" sz="quarter" idx="5"/>
          </p:nvPr>
        </p:nvSpPr>
        <p:spPr/>
        <p:txBody>
          <a:bodyPr/>
          <a:lstStyle/>
          <a:p>
            <a:fld id="{0C010544-CFF9-41D0-9919-5F752561EB4A}" type="slidenum">
              <a:rPr lang="en-SG" smtClean="0"/>
              <a:t>32</a:t>
            </a:fld>
            <a:endParaRPr lang="en-SG"/>
          </a:p>
        </p:txBody>
      </p:sp>
    </p:spTree>
    <p:extLst>
      <p:ext uri="{BB962C8B-B14F-4D97-AF65-F5344CB8AC3E}">
        <p14:creationId xmlns:p14="http://schemas.microsoft.com/office/powerpoint/2010/main" val="41911247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use Random Forest Model. In contrast to the first linear regression model, it is non-parametric. It makes no assumption about the true functional form of the data, whether it is linear or non-linear, provides a good way to check the validity of our coefficients previously.</a:t>
            </a:r>
          </a:p>
          <a:p>
            <a:endParaRPr lang="en-SG" dirty="0"/>
          </a:p>
          <a:p>
            <a:r>
              <a:rPr lang="en-SG" dirty="0"/>
              <a:t>The R-square score achieved of 0.965 for OOB and 0.966 for Test Data is pretty good. From the scatter plot of predictions against true values, it looks quite accurate.</a:t>
            </a:r>
          </a:p>
          <a:p>
            <a:endParaRPr lang="en-SG" dirty="0"/>
          </a:p>
          <a:p>
            <a:r>
              <a:rPr lang="en-SG" dirty="0"/>
              <a:t>Limitation, did not tune model </a:t>
            </a:r>
            <a:r>
              <a:rPr lang="en-SG" dirty="0" err="1"/>
              <a:t>hyperparamters</a:t>
            </a:r>
            <a:r>
              <a:rPr lang="en-SG" dirty="0"/>
              <a:t> using cross validation, because of pc unable to run the code. However, since OOB score is relatively close, model is validated, ensure no overfitting. </a:t>
            </a:r>
          </a:p>
          <a:p>
            <a:endParaRPr lang="en-SG" dirty="0"/>
          </a:p>
          <a:p>
            <a:r>
              <a:rPr lang="en-SG" dirty="0"/>
              <a:t>Since our model performed fairly well, we can go ahead and look at the feature </a:t>
            </a:r>
            <a:r>
              <a:rPr lang="en-SG" dirty="0" err="1"/>
              <a:t>importances</a:t>
            </a:r>
            <a:r>
              <a:rPr lang="en-SG" dirty="0"/>
              <a:t> confidently. </a:t>
            </a:r>
          </a:p>
          <a:p>
            <a:endParaRPr lang="en-SG" dirty="0"/>
          </a:p>
          <a:p>
            <a:endParaRPr lang="en-SG" dirty="0"/>
          </a:p>
          <a:p>
            <a:endParaRPr lang="en-SG" dirty="0"/>
          </a:p>
          <a:p>
            <a:endParaRPr lang="en-SG" dirty="0"/>
          </a:p>
          <a:p>
            <a:endParaRPr lang="en-SG" dirty="0"/>
          </a:p>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33</a:t>
            </a:fld>
            <a:endParaRPr lang="en-SG"/>
          </a:p>
        </p:txBody>
      </p:sp>
    </p:spTree>
    <p:extLst>
      <p:ext uri="{BB962C8B-B14F-4D97-AF65-F5344CB8AC3E}">
        <p14:creationId xmlns:p14="http://schemas.microsoft.com/office/powerpoint/2010/main" val="41232721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random forest, feature importance. Even though it is a quick and convenient way of comparing features, it has a biased approach, and is prone to inflate the importance of continuous features. Because is measured in how much each feature reduces the impurity. </a:t>
            </a:r>
          </a:p>
          <a:p>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The feature coefficients are somewhat similar to that of the linear regression model. Floor area, central region, distance to central and remaining lease are still strong drivers of HDB price.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However, it is surprising to see that Model: Special has such as low coefficient,  especially since it was in 2</a:t>
            </a:r>
            <a:r>
              <a:rPr lang="en-SG" baseline="30000" dirty="0"/>
              <a:t>nd</a:t>
            </a:r>
            <a:r>
              <a:rPr lang="en-SG" dirty="0"/>
              <a:t> place in Linear Regression Model. This could be because the proportion of ‘Special’ models instances out o is very low, only 1.86%. So it does not contribute that much to reducing impurity. </a:t>
            </a:r>
          </a:p>
        </p:txBody>
      </p:sp>
      <p:sp>
        <p:nvSpPr>
          <p:cNvPr id="4" name="Slide Number Placeholder 3"/>
          <p:cNvSpPr>
            <a:spLocks noGrp="1"/>
          </p:cNvSpPr>
          <p:nvPr>
            <p:ph type="sldNum" sz="quarter" idx="5"/>
          </p:nvPr>
        </p:nvSpPr>
        <p:spPr/>
        <p:txBody>
          <a:bodyPr/>
          <a:lstStyle/>
          <a:p>
            <a:fld id="{0C010544-CFF9-41D0-9919-5F752561EB4A}" type="slidenum">
              <a:rPr lang="en-SG" smtClean="0"/>
              <a:t>34</a:t>
            </a:fld>
            <a:endParaRPr lang="en-SG"/>
          </a:p>
        </p:txBody>
      </p:sp>
    </p:spTree>
    <p:extLst>
      <p:ext uri="{BB962C8B-B14F-4D97-AF65-F5344CB8AC3E}">
        <p14:creationId xmlns:p14="http://schemas.microsoft.com/office/powerpoint/2010/main" val="2134710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35</a:t>
            </a:fld>
            <a:endParaRPr lang="en-SG"/>
          </a:p>
        </p:txBody>
      </p:sp>
    </p:spTree>
    <p:extLst>
      <p:ext uri="{BB962C8B-B14F-4D97-AF65-F5344CB8AC3E}">
        <p14:creationId xmlns:p14="http://schemas.microsoft.com/office/powerpoint/2010/main" val="789106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36</a:t>
            </a:fld>
            <a:endParaRPr lang="en-SG"/>
          </a:p>
        </p:txBody>
      </p:sp>
    </p:spTree>
    <p:extLst>
      <p:ext uri="{BB962C8B-B14F-4D97-AF65-F5344CB8AC3E}">
        <p14:creationId xmlns:p14="http://schemas.microsoft.com/office/powerpoint/2010/main" val="937602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SG" sz="1800" dirty="0">
                <a:latin typeface="Arial" panose="020B0604020202020204" pitchFamily="34" charset="0"/>
                <a:cs typeface="Arial" panose="020B0604020202020204" pitchFamily="34" charset="0"/>
              </a:rPr>
              <a:t>Include other amenities like large shopping malls</a:t>
            </a:r>
          </a:p>
          <a:p>
            <a:pPr lvl="1"/>
            <a:r>
              <a:rPr lang="en-SG" sz="1800" dirty="0">
                <a:latin typeface="Arial" panose="020B0604020202020204" pitchFamily="34" charset="0"/>
                <a:cs typeface="Arial" panose="020B0604020202020204" pitchFamily="34" charset="0"/>
              </a:rPr>
              <a:t>Compute </a:t>
            </a:r>
            <a:r>
              <a:rPr lang="en-SG" sz="1800" b="1" dirty="0">
                <a:latin typeface="Arial" panose="020B0604020202020204" pitchFamily="34" charset="0"/>
                <a:cs typeface="Arial" panose="020B0604020202020204" pitchFamily="34" charset="0"/>
              </a:rPr>
              <a:t>travelling time </a:t>
            </a:r>
            <a:r>
              <a:rPr lang="en-SG" sz="1800" dirty="0">
                <a:latin typeface="Arial" panose="020B0604020202020204" pitchFamily="34" charset="0"/>
                <a:cs typeface="Arial" panose="020B0604020202020204" pitchFamily="34" charset="0"/>
              </a:rPr>
              <a:t>with the use of public transport, instead of using distance</a:t>
            </a:r>
          </a:p>
          <a:p>
            <a:pPr lvl="1"/>
            <a:endParaRPr lang="en-SG" sz="1800" dirty="0">
              <a:latin typeface="Arial" panose="020B0604020202020204" pitchFamily="34" charset="0"/>
              <a:cs typeface="Arial" panose="020B0604020202020204" pitchFamily="34" charset="0"/>
            </a:endParaRPr>
          </a:p>
          <a:p>
            <a:pPr lvl="1"/>
            <a:endParaRPr lang="en-SG" sz="1800" dirty="0">
              <a:latin typeface="Arial" panose="020B0604020202020204" pitchFamily="34" charset="0"/>
              <a:cs typeface="Arial" panose="020B0604020202020204" pitchFamily="34" charset="0"/>
            </a:endParaRPr>
          </a:p>
          <a:p>
            <a:pPr lvl="1">
              <a:lnSpc>
                <a:spcPct val="150000"/>
              </a:lnSpc>
            </a:pPr>
            <a:r>
              <a:rPr lang="en-SG" sz="1800" dirty="0">
                <a:latin typeface="Arial" panose="020B0604020202020204" pitchFamily="34" charset="0"/>
                <a:cs typeface="Arial" panose="020B0604020202020204" pitchFamily="34" charset="0"/>
              </a:rPr>
              <a:t>Filter out expensive houses like those in the Special category, and rerun the model, to see if the other </a:t>
            </a:r>
            <a:r>
              <a:rPr lang="en-SG" sz="1800" b="1" dirty="0">
                <a:latin typeface="Arial" panose="020B0604020202020204" pitchFamily="34" charset="0"/>
                <a:cs typeface="Arial" panose="020B0604020202020204" pitchFamily="34" charset="0"/>
              </a:rPr>
              <a:t>distance coefficients </a:t>
            </a:r>
            <a:r>
              <a:rPr lang="en-SG" sz="1800" dirty="0">
                <a:latin typeface="Arial" panose="020B0604020202020204" pitchFamily="34" charset="0"/>
                <a:cs typeface="Arial" panose="020B0604020202020204" pitchFamily="34" charset="0"/>
              </a:rPr>
              <a:t>like MRT, schools, supermarkets increase in importance.</a:t>
            </a:r>
          </a:p>
          <a:p>
            <a:pPr lvl="1">
              <a:lnSpc>
                <a:spcPct val="150000"/>
              </a:lnSpc>
            </a:pPr>
            <a:endParaRPr lang="en-SG" sz="1800" dirty="0">
              <a:latin typeface="Arial" panose="020B0604020202020204" pitchFamily="34" charset="0"/>
              <a:cs typeface="Arial" panose="020B0604020202020204" pitchFamily="34" charset="0"/>
            </a:endParaRPr>
          </a:p>
          <a:p>
            <a:pPr lvl="1">
              <a:lnSpc>
                <a:spcPct val="150000"/>
              </a:lnSpc>
            </a:pPr>
            <a:endParaRPr lang="en-SG" sz="1800" dirty="0">
              <a:latin typeface="Arial" panose="020B0604020202020204" pitchFamily="34" charset="0"/>
              <a:cs typeface="Arial" panose="020B0604020202020204" pitchFamily="34" charset="0"/>
            </a:endParaRPr>
          </a:p>
          <a:p>
            <a:pPr lvl="1">
              <a:lnSpc>
                <a:spcPct val="150000"/>
              </a:lnSpc>
            </a:pPr>
            <a:endParaRPr lang="en-SG" sz="1800" dirty="0">
              <a:latin typeface="Arial" panose="020B0604020202020204" pitchFamily="34" charset="0"/>
              <a:cs typeface="Arial" panose="020B0604020202020204" pitchFamily="34" charset="0"/>
            </a:endParaRPr>
          </a:p>
          <a:p>
            <a:pPr lvl="1">
              <a:lnSpc>
                <a:spcPct val="150000"/>
              </a:lnSpc>
            </a:pPr>
            <a:r>
              <a:rPr lang="en-SG" sz="1800" dirty="0">
                <a:latin typeface="Arial" panose="020B0604020202020204" pitchFamily="34" charset="0"/>
                <a:cs typeface="Arial" panose="020B0604020202020204" pitchFamily="34" charset="0"/>
              </a:rPr>
              <a:t>Include data from other periods where price is stable: 2011-2013</a:t>
            </a:r>
          </a:p>
          <a:p>
            <a:pPr lvl="1">
              <a:lnSpc>
                <a:spcPct val="150000"/>
              </a:lnSpc>
            </a:pPr>
            <a:endParaRPr lang="en-SG" sz="1800" dirty="0">
              <a:latin typeface="Arial" panose="020B0604020202020204" pitchFamily="34" charset="0"/>
              <a:cs typeface="Arial" panose="020B0604020202020204" pitchFamily="34" charset="0"/>
            </a:endParaRPr>
          </a:p>
          <a:p>
            <a:pPr lvl="1">
              <a:lnSpc>
                <a:spcPct val="150000"/>
              </a:lnSpc>
            </a:pPr>
            <a:endParaRPr lang="en-SG" sz="1800" dirty="0">
              <a:latin typeface="Arial" panose="020B0604020202020204" pitchFamily="34" charset="0"/>
              <a:cs typeface="Arial" panose="020B0604020202020204" pitchFamily="34" charset="0"/>
            </a:endParaRPr>
          </a:p>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37</a:t>
            </a:fld>
            <a:endParaRPr lang="en-SG"/>
          </a:p>
        </p:txBody>
      </p:sp>
    </p:spTree>
    <p:extLst>
      <p:ext uri="{BB962C8B-B14F-4D97-AF65-F5344CB8AC3E}">
        <p14:creationId xmlns:p14="http://schemas.microsoft.com/office/powerpoint/2010/main" val="17651380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38</a:t>
            </a:fld>
            <a:endParaRPr lang="en-SG"/>
          </a:p>
        </p:txBody>
      </p:sp>
    </p:spTree>
    <p:extLst>
      <p:ext uri="{BB962C8B-B14F-4D97-AF65-F5344CB8AC3E}">
        <p14:creationId xmlns:p14="http://schemas.microsoft.com/office/powerpoint/2010/main" val="2552660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trend is roughly the same, but individual values for each year are quite different. </a:t>
            </a:r>
          </a:p>
        </p:txBody>
      </p:sp>
      <p:sp>
        <p:nvSpPr>
          <p:cNvPr id="4" name="Slide Number Placeholder 3"/>
          <p:cNvSpPr>
            <a:spLocks noGrp="1"/>
          </p:cNvSpPr>
          <p:nvPr>
            <p:ph type="sldNum" sz="quarter" idx="5"/>
          </p:nvPr>
        </p:nvSpPr>
        <p:spPr/>
        <p:txBody>
          <a:bodyPr/>
          <a:lstStyle/>
          <a:p>
            <a:fld id="{0C010544-CFF9-41D0-9919-5F752561EB4A}" type="slidenum">
              <a:rPr lang="en-SG" smtClean="0"/>
              <a:t>5</a:t>
            </a:fld>
            <a:endParaRPr lang="en-SG"/>
          </a:p>
        </p:txBody>
      </p:sp>
    </p:spTree>
    <p:extLst>
      <p:ext uri="{BB962C8B-B14F-4D97-AF65-F5344CB8AC3E}">
        <p14:creationId xmlns:p14="http://schemas.microsoft.com/office/powerpoint/2010/main" val="3454218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6</a:t>
            </a:fld>
            <a:endParaRPr lang="en-SG"/>
          </a:p>
        </p:txBody>
      </p:sp>
    </p:spTree>
    <p:extLst>
      <p:ext uri="{BB962C8B-B14F-4D97-AF65-F5344CB8AC3E}">
        <p14:creationId xmlns:p14="http://schemas.microsoft.com/office/powerpoint/2010/main" val="132963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plot the Median Real Price over time for the entire time period. We observe that price has been fluctuating for most of this time period. </a:t>
            </a:r>
          </a:p>
          <a:p>
            <a:r>
              <a:rPr lang="en-SG" dirty="0"/>
              <a:t>The sharp descent from 1997 coincides with the Asian Financial Crisis, causing house prices to fall. Since 2006, it starts to gradually rise till 2013 where it drops again, due to MAS implementing cooling measures.</a:t>
            </a:r>
          </a:p>
          <a:p>
            <a:endParaRPr lang="en-SG" dirty="0"/>
          </a:p>
          <a:p>
            <a:r>
              <a:rPr lang="en-SG" dirty="0"/>
              <a:t>Between 2017 and 2019, prices are relatively stable. The amount of variation is only about $1000. In order to better understand the effect of other factors of housing price, we shall study price </a:t>
            </a:r>
            <a:r>
              <a:rPr lang="en-SG" b="1" dirty="0"/>
              <a:t>only in this time period</a:t>
            </a:r>
            <a:r>
              <a:rPr lang="en-SG" dirty="0"/>
              <a:t>.  Also, this time period is most recent, so it reflects the current reality. </a:t>
            </a:r>
          </a:p>
        </p:txBody>
      </p:sp>
      <p:sp>
        <p:nvSpPr>
          <p:cNvPr id="4" name="Slide Number Placeholder 3"/>
          <p:cNvSpPr>
            <a:spLocks noGrp="1"/>
          </p:cNvSpPr>
          <p:nvPr>
            <p:ph type="sldNum" sz="quarter" idx="5"/>
          </p:nvPr>
        </p:nvSpPr>
        <p:spPr/>
        <p:txBody>
          <a:bodyPr/>
          <a:lstStyle/>
          <a:p>
            <a:fld id="{0C010544-CFF9-41D0-9919-5F752561EB4A}" type="slidenum">
              <a:rPr lang="en-SG" smtClean="0"/>
              <a:t>7</a:t>
            </a:fld>
            <a:endParaRPr lang="en-SG"/>
          </a:p>
        </p:txBody>
      </p:sp>
    </p:spTree>
    <p:extLst>
      <p:ext uri="{BB962C8B-B14F-4D97-AF65-F5344CB8AC3E}">
        <p14:creationId xmlns:p14="http://schemas.microsoft.com/office/powerpoint/2010/main" val="491795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Between 2017 and 2019, median prices within each town are relatively stable as well, with the exception of Toa Payoh. (dropped from 470k in 2018 to 380k in 2019)</a:t>
            </a:r>
          </a:p>
          <a:p>
            <a:endParaRPr lang="en-SG" dirty="0"/>
          </a:p>
          <a:p>
            <a:r>
              <a:rPr lang="en-SG" dirty="0"/>
              <a:t>No large spikes and falls in the prices for each town, such as that of the Central Area between 2014 and 2016, where median price rose by almost half in one year, fell back down to near original by the next year. </a:t>
            </a:r>
          </a:p>
          <a:p>
            <a:endParaRPr lang="en-SG" dirty="0"/>
          </a:p>
          <a:p>
            <a:r>
              <a:rPr lang="en-SG" dirty="0"/>
              <a:t>These stable prices will allow us to better study the effects of the various drivers on housing prices. </a:t>
            </a:r>
          </a:p>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8</a:t>
            </a:fld>
            <a:endParaRPr lang="en-SG"/>
          </a:p>
        </p:txBody>
      </p:sp>
    </p:spTree>
    <p:extLst>
      <p:ext uri="{BB962C8B-B14F-4D97-AF65-F5344CB8AC3E}">
        <p14:creationId xmlns:p14="http://schemas.microsoft.com/office/powerpoint/2010/main" val="3399295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distribution is quite skewed to the right, with a long right tail. The median value is about 400k. </a:t>
            </a:r>
          </a:p>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9</a:t>
            </a:fld>
            <a:endParaRPr lang="en-SG"/>
          </a:p>
        </p:txBody>
      </p:sp>
    </p:spTree>
    <p:extLst>
      <p:ext uri="{BB962C8B-B14F-4D97-AF65-F5344CB8AC3E}">
        <p14:creationId xmlns:p14="http://schemas.microsoft.com/office/powerpoint/2010/main" val="36629713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Since there are many towns, I grouped them into the 5 regions of Singapore for easier visualisation</a:t>
            </a:r>
          </a:p>
          <a:p>
            <a:endParaRPr lang="en-SG" dirty="0"/>
          </a:p>
          <a:p>
            <a:r>
              <a:rPr lang="en-SG" dirty="0"/>
              <a:t>PSF is closely tied to Median price</a:t>
            </a:r>
          </a:p>
        </p:txBody>
      </p:sp>
      <p:sp>
        <p:nvSpPr>
          <p:cNvPr id="4" name="Slide Number Placeholder 3"/>
          <p:cNvSpPr>
            <a:spLocks noGrp="1"/>
          </p:cNvSpPr>
          <p:nvPr>
            <p:ph type="sldNum" sz="quarter" idx="5"/>
          </p:nvPr>
        </p:nvSpPr>
        <p:spPr/>
        <p:txBody>
          <a:bodyPr/>
          <a:lstStyle/>
          <a:p>
            <a:fld id="{0C010544-CFF9-41D0-9919-5F752561EB4A}" type="slidenum">
              <a:rPr lang="en-SG" smtClean="0"/>
              <a:t>10</a:t>
            </a:fld>
            <a:endParaRPr lang="en-SG"/>
          </a:p>
        </p:txBody>
      </p:sp>
    </p:spTree>
    <p:extLst>
      <p:ext uri="{BB962C8B-B14F-4D97-AF65-F5344CB8AC3E}">
        <p14:creationId xmlns:p14="http://schemas.microsoft.com/office/powerpoint/2010/main" val="391482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184DA70-C731-4C70-880D-CCD4705E623C}" type="datetime1">
              <a:rPr lang="en-US" smtClean="0"/>
              <a:t>4/5/2021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303945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4/5/2021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895946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4/5/2021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929469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4/5/2021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910616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97669AF7-7BEB-44E4-9852-375E34362B5B}" type="datetime1">
              <a:rPr lang="en-US" smtClean="0"/>
              <a:t>4/5/2021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9924660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2D6E202-B606-4609-B914-27C9371A1F6D}" type="datetime1">
              <a:rPr lang="en-US" smtClean="0"/>
              <a:t>4/5/2021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3287097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2D6E202-B606-4609-B914-27C9371A1F6D}" type="datetime1">
              <a:rPr lang="en-US" smtClean="0"/>
              <a:t>4/5/2021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7230139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4/5/2021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7278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4/5/2021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88912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2D6E202-B606-4609-B914-27C9371A1F6D}" type="datetime1">
              <a:rPr lang="en-US" smtClean="0"/>
              <a:t>4/5/2021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069773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2D6E202-B606-4609-B914-27C9371A1F6D}" type="datetime1">
              <a:rPr lang="en-US" smtClean="0"/>
              <a:t>4/5/2021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61852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2D6E202-B606-4609-B914-27C9371A1F6D}" type="datetime1">
              <a:rPr lang="en-US" smtClean="0"/>
              <a:t>4/5/2021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252509620"/>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53.png"/><Relationship Id="rId5" Type="http://schemas.openxmlformats.org/officeDocument/2006/relationships/diagramQuickStyle" Target="../diagrams/quickStyle1.xml"/><Relationship Id="rId10" Type="http://schemas.openxmlformats.org/officeDocument/2006/relationships/image" Target="../media/image3.jpeg"/><Relationship Id="rId4" Type="http://schemas.openxmlformats.org/officeDocument/2006/relationships/diagramLayout" Target="../diagrams/layout1.xml"/><Relationship Id="rId9" Type="http://schemas.openxmlformats.org/officeDocument/2006/relationships/image" Target="../media/image2.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github.com/leexa90/HDB-prices" TargetMode="External"/><Relationship Id="rId5" Type="http://schemas.openxmlformats.org/officeDocument/2006/relationships/hyperlink" Target="https://github.com/YooTimmy/HDB_Resale_Price_Study" TargetMode="External"/><Relationship Id="rId4" Type="http://schemas.openxmlformats.org/officeDocument/2006/relationships/hyperlink" Target="https://github.com/teyang-lau/HDB_Resale_Pric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E259-FA56-46BC-A3C6-2C4265AD552F}"/>
              </a:ext>
            </a:extLst>
          </p:cNvPr>
          <p:cNvSpPr>
            <a:spLocks noGrp="1"/>
          </p:cNvSpPr>
          <p:nvPr>
            <p:ph type="ctrTitle"/>
          </p:nvPr>
        </p:nvSpPr>
        <p:spPr>
          <a:xfrm>
            <a:off x="1600200" y="2386744"/>
            <a:ext cx="8991600" cy="1759128"/>
          </a:xfrm>
        </p:spPr>
        <p:txBody>
          <a:bodyPr>
            <a:normAutofit/>
          </a:bodyPr>
          <a:lstStyle/>
          <a:p>
            <a:r>
              <a:rPr lang="en-SG" dirty="0">
                <a:latin typeface="Arial Black" panose="020B0A04020102020204" pitchFamily="34" charset="0"/>
              </a:rPr>
              <a:t>Singapore housing data set challenge </a:t>
            </a:r>
          </a:p>
        </p:txBody>
      </p:sp>
      <p:sp>
        <p:nvSpPr>
          <p:cNvPr id="3" name="Subtitle 2">
            <a:extLst>
              <a:ext uri="{FF2B5EF4-FFF2-40B4-BE49-F238E27FC236}">
                <a16:creationId xmlns:a16="http://schemas.microsoft.com/office/drawing/2014/main" id="{F67AA3C4-800B-468D-991D-3503071FFCFF}"/>
              </a:ext>
            </a:extLst>
          </p:cNvPr>
          <p:cNvSpPr>
            <a:spLocks noGrp="1"/>
          </p:cNvSpPr>
          <p:nvPr>
            <p:ph type="subTitle" idx="1"/>
          </p:nvPr>
        </p:nvSpPr>
        <p:spPr>
          <a:xfrm>
            <a:off x="3872143" y="4463639"/>
            <a:ext cx="4447713" cy="535081"/>
          </a:xfrm>
          <a:solidFill>
            <a:schemeClr val="tx1">
              <a:lumMod val="95000"/>
            </a:schemeClr>
          </a:solidFill>
          <a:effectLst>
            <a:softEdge rad="114300"/>
          </a:effectLst>
        </p:spPr>
        <p:txBody>
          <a:bodyPr>
            <a:normAutofit/>
          </a:bodyPr>
          <a:lstStyle/>
          <a:p>
            <a:r>
              <a:rPr lang="en-SG" dirty="0">
                <a:solidFill>
                  <a:schemeClr val="bg1"/>
                </a:solidFill>
                <a:latin typeface="+mj-lt"/>
              </a:rPr>
              <a:t>An analysis by Gabriel Kok </a:t>
            </a:r>
          </a:p>
        </p:txBody>
      </p:sp>
    </p:spTree>
    <p:extLst>
      <p:ext uri="{BB962C8B-B14F-4D97-AF65-F5344CB8AC3E}">
        <p14:creationId xmlns:p14="http://schemas.microsoft.com/office/powerpoint/2010/main" val="3007446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ED9A1BE0-2E44-44FB-98B1-619BF108E3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85" b="4777"/>
          <a:stretch/>
        </p:blipFill>
        <p:spPr bwMode="auto">
          <a:xfrm>
            <a:off x="474925" y="0"/>
            <a:ext cx="1124214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6F63FA-E508-4116-A91D-47E2664C01ED}"/>
              </a:ext>
            </a:extLst>
          </p:cNvPr>
          <p:cNvSpPr txBox="1"/>
          <p:nvPr/>
        </p:nvSpPr>
        <p:spPr>
          <a:xfrm>
            <a:off x="4655976" y="595578"/>
            <a:ext cx="1525448" cy="769441"/>
          </a:xfrm>
          <a:prstGeom prst="rect">
            <a:avLst/>
          </a:prstGeom>
          <a:solidFill>
            <a:srgbClr val="FFFF00"/>
          </a:solidFill>
        </p:spPr>
        <p:txBody>
          <a:bodyPr wrap="square" rtlCol="0">
            <a:spAutoFit/>
          </a:bodyPr>
          <a:lstStyle/>
          <a:p>
            <a:pPr algn="ctr"/>
            <a:r>
              <a:rPr lang="en-SG" sz="1600" dirty="0"/>
              <a:t>North</a:t>
            </a:r>
          </a:p>
          <a:p>
            <a:pPr algn="ctr"/>
            <a:r>
              <a:rPr lang="en-SG" sz="1400" dirty="0"/>
              <a:t>Median: $350,837</a:t>
            </a:r>
          </a:p>
          <a:p>
            <a:pPr algn="ctr"/>
            <a:r>
              <a:rPr lang="en-SG" sz="1400" dirty="0"/>
              <a:t>PSF: $3,588</a:t>
            </a:r>
          </a:p>
        </p:txBody>
      </p:sp>
      <p:sp>
        <p:nvSpPr>
          <p:cNvPr id="11" name="TextBox 10">
            <a:extLst>
              <a:ext uri="{FF2B5EF4-FFF2-40B4-BE49-F238E27FC236}">
                <a16:creationId xmlns:a16="http://schemas.microsoft.com/office/drawing/2014/main" id="{BC93F135-C14A-44F3-A9D1-1117D58AF2AA}"/>
              </a:ext>
            </a:extLst>
          </p:cNvPr>
          <p:cNvSpPr txBox="1"/>
          <p:nvPr/>
        </p:nvSpPr>
        <p:spPr>
          <a:xfrm>
            <a:off x="5333275" y="3203135"/>
            <a:ext cx="1525448" cy="769441"/>
          </a:xfrm>
          <a:prstGeom prst="rect">
            <a:avLst/>
          </a:prstGeom>
          <a:solidFill>
            <a:srgbClr val="FFFF00"/>
          </a:solidFill>
        </p:spPr>
        <p:txBody>
          <a:bodyPr wrap="square" rtlCol="0">
            <a:spAutoFit/>
          </a:bodyPr>
          <a:lstStyle/>
          <a:p>
            <a:pPr algn="ctr"/>
            <a:r>
              <a:rPr lang="en-SG" sz="1600" dirty="0"/>
              <a:t>Central</a:t>
            </a:r>
          </a:p>
          <a:p>
            <a:pPr algn="ctr"/>
            <a:r>
              <a:rPr lang="en-SG" sz="1400" dirty="0"/>
              <a:t>Median: $490,138</a:t>
            </a:r>
          </a:p>
          <a:p>
            <a:pPr algn="ctr"/>
            <a:r>
              <a:rPr lang="en-SG" sz="1400" dirty="0"/>
              <a:t>PSF: $5,496</a:t>
            </a:r>
          </a:p>
        </p:txBody>
      </p:sp>
      <p:sp>
        <p:nvSpPr>
          <p:cNvPr id="13" name="TextBox 12">
            <a:extLst>
              <a:ext uri="{FF2B5EF4-FFF2-40B4-BE49-F238E27FC236}">
                <a16:creationId xmlns:a16="http://schemas.microsoft.com/office/drawing/2014/main" id="{56CA4E59-DC94-4DC3-8492-D997443ED019}"/>
              </a:ext>
            </a:extLst>
          </p:cNvPr>
          <p:cNvSpPr txBox="1"/>
          <p:nvPr/>
        </p:nvSpPr>
        <p:spPr>
          <a:xfrm>
            <a:off x="6858723" y="1691118"/>
            <a:ext cx="1525448" cy="769441"/>
          </a:xfrm>
          <a:prstGeom prst="rect">
            <a:avLst/>
          </a:prstGeom>
          <a:solidFill>
            <a:srgbClr val="FFFF00"/>
          </a:solidFill>
        </p:spPr>
        <p:txBody>
          <a:bodyPr wrap="square" rtlCol="0">
            <a:spAutoFit/>
          </a:bodyPr>
          <a:lstStyle/>
          <a:p>
            <a:pPr algn="ctr"/>
            <a:r>
              <a:rPr lang="en-SG" sz="1600" dirty="0"/>
              <a:t>North-East</a:t>
            </a:r>
          </a:p>
          <a:p>
            <a:pPr algn="ctr"/>
            <a:r>
              <a:rPr lang="en-SG" sz="1400" dirty="0"/>
              <a:t>Median: $414,365</a:t>
            </a:r>
          </a:p>
          <a:p>
            <a:pPr algn="ctr"/>
            <a:r>
              <a:rPr lang="en-SG" sz="1400" dirty="0"/>
              <a:t>PSF: $4,283</a:t>
            </a:r>
          </a:p>
        </p:txBody>
      </p:sp>
      <p:sp>
        <p:nvSpPr>
          <p:cNvPr id="14" name="TextBox 13">
            <a:extLst>
              <a:ext uri="{FF2B5EF4-FFF2-40B4-BE49-F238E27FC236}">
                <a16:creationId xmlns:a16="http://schemas.microsoft.com/office/drawing/2014/main" id="{D959FF1C-01FD-461E-A5EA-F30C056689C5}"/>
              </a:ext>
            </a:extLst>
          </p:cNvPr>
          <p:cNvSpPr txBox="1"/>
          <p:nvPr/>
        </p:nvSpPr>
        <p:spPr>
          <a:xfrm>
            <a:off x="2717375" y="2106275"/>
            <a:ext cx="1525448" cy="769441"/>
          </a:xfrm>
          <a:prstGeom prst="rect">
            <a:avLst/>
          </a:prstGeom>
          <a:solidFill>
            <a:srgbClr val="FFFF00"/>
          </a:solidFill>
        </p:spPr>
        <p:txBody>
          <a:bodyPr wrap="square" rtlCol="0">
            <a:spAutoFit/>
          </a:bodyPr>
          <a:lstStyle/>
          <a:p>
            <a:pPr algn="ctr"/>
            <a:r>
              <a:rPr lang="en-SG" sz="1600" dirty="0"/>
              <a:t>West</a:t>
            </a:r>
          </a:p>
          <a:p>
            <a:pPr algn="ctr"/>
            <a:r>
              <a:rPr lang="en-SG" sz="1400" dirty="0"/>
              <a:t>Median: $372,955</a:t>
            </a:r>
          </a:p>
          <a:p>
            <a:pPr algn="ctr"/>
            <a:r>
              <a:rPr lang="en-SG" sz="1400" dirty="0"/>
              <a:t>PSF: $3,786</a:t>
            </a:r>
          </a:p>
        </p:txBody>
      </p:sp>
      <p:sp>
        <p:nvSpPr>
          <p:cNvPr id="15" name="TextBox 14">
            <a:extLst>
              <a:ext uri="{FF2B5EF4-FFF2-40B4-BE49-F238E27FC236}">
                <a16:creationId xmlns:a16="http://schemas.microsoft.com/office/drawing/2014/main" id="{8D6B33B6-63C9-46FB-A953-713CDE9919D0}"/>
              </a:ext>
            </a:extLst>
          </p:cNvPr>
          <p:cNvSpPr txBox="1"/>
          <p:nvPr/>
        </p:nvSpPr>
        <p:spPr>
          <a:xfrm>
            <a:off x="8557218" y="2659559"/>
            <a:ext cx="1525448" cy="769441"/>
          </a:xfrm>
          <a:prstGeom prst="rect">
            <a:avLst/>
          </a:prstGeom>
          <a:solidFill>
            <a:srgbClr val="FFFF00"/>
          </a:solidFill>
        </p:spPr>
        <p:txBody>
          <a:bodyPr wrap="square" rtlCol="0">
            <a:spAutoFit/>
          </a:bodyPr>
          <a:lstStyle/>
          <a:p>
            <a:pPr algn="ctr"/>
            <a:r>
              <a:rPr lang="en-SG" sz="1600" dirty="0"/>
              <a:t>East</a:t>
            </a:r>
          </a:p>
          <a:p>
            <a:pPr algn="ctr"/>
            <a:r>
              <a:rPr lang="en-SG" sz="1400" dirty="0"/>
              <a:t>Median: $421,519</a:t>
            </a:r>
          </a:p>
          <a:p>
            <a:pPr algn="ctr"/>
            <a:r>
              <a:rPr lang="en-SG" sz="1400" dirty="0"/>
              <a:t>PSF: $4,266</a:t>
            </a:r>
          </a:p>
        </p:txBody>
      </p:sp>
      <p:graphicFrame>
        <p:nvGraphicFramePr>
          <p:cNvPr id="7" name="Table 15">
            <a:extLst>
              <a:ext uri="{FF2B5EF4-FFF2-40B4-BE49-F238E27FC236}">
                <a16:creationId xmlns:a16="http://schemas.microsoft.com/office/drawing/2014/main" id="{E806B496-EC5C-4475-AD63-FC42A24B918A}"/>
              </a:ext>
            </a:extLst>
          </p:cNvPr>
          <p:cNvGraphicFramePr>
            <a:graphicFrameLocks noGrp="1"/>
          </p:cNvGraphicFramePr>
          <p:nvPr>
            <p:extLst>
              <p:ext uri="{D42A27DB-BD31-4B8C-83A1-F6EECF244321}">
                <p14:modId xmlns:p14="http://schemas.microsoft.com/office/powerpoint/2010/main" val="3284713891"/>
              </p:ext>
            </p:extLst>
          </p:nvPr>
        </p:nvGraphicFramePr>
        <p:xfrm>
          <a:off x="7662443" y="4151677"/>
          <a:ext cx="3560637" cy="2468880"/>
        </p:xfrm>
        <a:graphic>
          <a:graphicData uri="http://schemas.openxmlformats.org/drawingml/2006/table">
            <a:tbl>
              <a:tblPr firstRow="1" bandRow="1">
                <a:tableStyleId>{5C22544A-7EE6-4342-B048-85BDC9FD1C3A}</a:tableStyleId>
              </a:tblPr>
              <a:tblGrid>
                <a:gridCol w="1226916">
                  <a:extLst>
                    <a:ext uri="{9D8B030D-6E8A-4147-A177-3AD203B41FA5}">
                      <a16:colId xmlns:a16="http://schemas.microsoft.com/office/drawing/2014/main" val="2854010668"/>
                    </a:ext>
                  </a:extLst>
                </a:gridCol>
                <a:gridCol w="1307937">
                  <a:extLst>
                    <a:ext uri="{9D8B030D-6E8A-4147-A177-3AD203B41FA5}">
                      <a16:colId xmlns:a16="http://schemas.microsoft.com/office/drawing/2014/main" val="2816425572"/>
                    </a:ext>
                  </a:extLst>
                </a:gridCol>
                <a:gridCol w="1025784">
                  <a:extLst>
                    <a:ext uri="{9D8B030D-6E8A-4147-A177-3AD203B41FA5}">
                      <a16:colId xmlns:a16="http://schemas.microsoft.com/office/drawing/2014/main" val="632646139"/>
                    </a:ext>
                  </a:extLst>
                </a:gridCol>
              </a:tblGrid>
              <a:tr h="514019">
                <a:tc>
                  <a:txBody>
                    <a:bodyPr/>
                    <a:lstStyle/>
                    <a:p>
                      <a:r>
                        <a:rPr lang="en-SG" dirty="0"/>
                        <a:t>Region Ranked</a:t>
                      </a:r>
                    </a:p>
                  </a:txBody>
                  <a:tcPr/>
                </a:tc>
                <a:tc>
                  <a:txBody>
                    <a:bodyPr/>
                    <a:lstStyle/>
                    <a:p>
                      <a:r>
                        <a:rPr lang="en-SG" dirty="0"/>
                        <a:t>Median</a:t>
                      </a:r>
                    </a:p>
                  </a:txBody>
                  <a:tcPr/>
                </a:tc>
                <a:tc>
                  <a:txBody>
                    <a:bodyPr/>
                    <a:lstStyle/>
                    <a:p>
                      <a:r>
                        <a:rPr lang="en-SG" dirty="0"/>
                        <a:t>PSF</a:t>
                      </a:r>
                    </a:p>
                  </a:txBody>
                  <a:tcPr/>
                </a:tc>
                <a:extLst>
                  <a:ext uri="{0D108BD9-81ED-4DB2-BD59-A6C34878D82A}">
                    <a16:rowId xmlns:a16="http://schemas.microsoft.com/office/drawing/2014/main" val="3499244755"/>
                  </a:ext>
                </a:extLst>
              </a:tr>
              <a:tr h="334600">
                <a:tc>
                  <a:txBody>
                    <a:bodyPr/>
                    <a:lstStyle/>
                    <a:p>
                      <a:r>
                        <a:rPr lang="en-SG" dirty="0"/>
                        <a:t>Central</a:t>
                      </a:r>
                    </a:p>
                  </a:txBody>
                  <a:tcPr/>
                </a:tc>
                <a:tc>
                  <a:txBody>
                    <a:bodyPr/>
                    <a:lstStyle/>
                    <a:p>
                      <a:pPr algn="ctr"/>
                      <a:r>
                        <a:rPr lang="en-SG" sz="1800" dirty="0"/>
                        <a:t>$490,138</a:t>
                      </a:r>
                    </a:p>
                  </a:txBody>
                  <a:tcPr/>
                </a:tc>
                <a:tc>
                  <a:txBody>
                    <a:bodyPr/>
                    <a:lstStyle/>
                    <a:p>
                      <a:pPr algn="ctr"/>
                      <a:r>
                        <a:rPr lang="en-SG" sz="1800" dirty="0"/>
                        <a:t>$5,496</a:t>
                      </a:r>
                    </a:p>
                  </a:txBody>
                  <a:tcPr/>
                </a:tc>
                <a:extLst>
                  <a:ext uri="{0D108BD9-81ED-4DB2-BD59-A6C34878D82A}">
                    <a16:rowId xmlns:a16="http://schemas.microsoft.com/office/drawing/2014/main" val="3062002487"/>
                  </a:ext>
                </a:extLst>
              </a:tr>
              <a:tr h="334600">
                <a:tc>
                  <a:txBody>
                    <a:bodyPr/>
                    <a:lstStyle/>
                    <a:p>
                      <a:r>
                        <a:rPr lang="en-SG" dirty="0"/>
                        <a:t>East</a:t>
                      </a:r>
                    </a:p>
                  </a:txBody>
                  <a:tcPr/>
                </a:tc>
                <a:tc>
                  <a:txBody>
                    <a:bodyPr/>
                    <a:lstStyle/>
                    <a:p>
                      <a:pPr algn="ctr"/>
                      <a:r>
                        <a:rPr lang="en-SG" sz="1800" dirty="0"/>
                        <a:t>$421,519</a:t>
                      </a:r>
                      <a:endParaRPr lang="en-SG" dirty="0"/>
                    </a:p>
                  </a:txBody>
                  <a:tcPr/>
                </a:tc>
                <a:tc>
                  <a:txBody>
                    <a:bodyPr/>
                    <a:lstStyle/>
                    <a:p>
                      <a:pPr algn="ctr"/>
                      <a:r>
                        <a:rPr lang="en-SG" sz="1800" dirty="0">
                          <a:solidFill>
                            <a:srgbClr val="0070C0"/>
                          </a:solidFill>
                        </a:rPr>
                        <a:t>$4,266</a:t>
                      </a:r>
                      <a:endParaRPr lang="en-SG" dirty="0">
                        <a:solidFill>
                          <a:srgbClr val="0070C0"/>
                        </a:solidFill>
                      </a:endParaRPr>
                    </a:p>
                  </a:txBody>
                  <a:tcPr/>
                </a:tc>
                <a:extLst>
                  <a:ext uri="{0D108BD9-81ED-4DB2-BD59-A6C34878D82A}">
                    <a16:rowId xmlns:a16="http://schemas.microsoft.com/office/drawing/2014/main" val="884438349"/>
                  </a:ext>
                </a:extLst>
              </a:tr>
              <a:tr h="334600">
                <a:tc>
                  <a:txBody>
                    <a:bodyPr/>
                    <a:lstStyle/>
                    <a:p>
                      <a:r>
                        <a:rPr lang="en-SG" dirty="0"/>
                        <a:t>North-East</a:t>
                      </a:r>
                    </a:p>
                  </a:txBody>
                  <a:tcPr/>
                </a:tc>
                <a:tc>
                  <a:txBody>
                    <a:bodyPr/>
                    <a:lstStyle/>
                    <a:p>
                      <a:pPr algn="ctr"/>
                      <a:r>
                        <a:rPr lang="en-SG" sz="1800" dirty="0"/>
                        <a:t>$414,365</a:t>
                      </a:r>
                      <a:endParaRPr lang="en-SG" dirty="0"/>
                    </a:p>
                  </a:txBody>
                  <a:tcPr/>
                </a:tc>
                <a:tc>
                  <a:txBody>
                    <a:bodyPr/>
                    <a:lstStyle/>
                    <a:p>
                      <a:pPr algn="ctr"/>
                      <a:r>
                        <a:rPr lang="en-SG" sz="1800" dirty="0">
                          <a:solidFill>
                            <a:srgbClr val="FF0000"/>
                          </a:solidFill>
                        </a:rPr>
                        <a:t>$4,283</a:t>
                      </a:r>
                      <a:endParaRPr lang="en-SG" dirty="0">
                        <a:solidFill>
                          <a:srgbClr val="FF0000"/>
                        </a:solidFill>
                      </a:endParaRPr>
                    </a:p>
                  </a:txBody>
                  <a:tcPr/>
                </a:tc>
                <a:extLst>
                  <a:ext uri="{0D108BD9-81ED-4DB2-BD59-A6C34878D82A}">
                    <a16:rowId xmlns:a16="http://schemas.microsoft.com/office/drawing/2014/main" val="1689218871"/>
                  </a:ext>
                </a:extLst>
              </a:tr>
              <a:tr h="334600">
                <a:tc>
                  <a:txBody>
                    <a:bodyPr/>
                    <a:lstStyle/>
                    <a:p>
                      <a:r>
                        <a:rPr lang="en-SG" dirty="0"/>
                        <a:t>West</a:t>
                      </a:r>
                    </a:p>
                  </a:txBody>
                  <a:tcPr/>
                </a:tc>
                <a:tc>
                  <a:txBody>
                    <a:bodyPr/>
                    <a:lstStyle/>
                    <a:p>
                      <a:pPr algn="ctr"/>
                      <a:r>
                        <a:rPr lang="en-SG" sz="1800" dirty="0"/>
                        <a:t>$372,955</a:t>
                      </a:r>
                      <a:endParaRPr lang="en-SG" dirty="0"/>
                    </a:p>
                  </a:txBody>
                  <a:tcPr/>
                </a:tc>
                <a:tc>
                  <a:txBody>
                    <a:bodyPr/>
                    <a:lstStyle/>
                    <a:p>
                      <a:pPr algn="ctr"/>
                      <a:r>
                        <a:rPr lang="en-SG" sz="1800" dirty="0"/>
                        <a:t>$3,786</a:t>
                      </a:r>
                      <a:endParaRPr lang="en-SG" dirty="0"/>
                    </a:p>
                  </a:txBody>
                  <a:tcPr/>
                </a:tc>
                <a:extLst>
                  <a:ext uri="{0D108BD9-81ED-4DB2-BD59-A6C34878D82A}">
                    <a16:rowId xmlns:a16="http://schemas.microsoft.com/office/drawing/2014/main" val="3815935137"/>
                  </a:ext>
                </a:extLst>
              </a:tr>
              <a:tr h="334600">
                <a:tc>
                  <a:txBody>
                    <a:bodyPr/>
                    <a:lstStyle/>
                    <a:p>
                      <a:r>
                        <a:rPr lang="en-SG" dirty="0"/>
                        <a:t>North</a:t>
                      </a:r>
                    </a:p>
                  </a:txBody>
                  <a:tcPr/>
                </a:tc>
                <a:tc>
                  <a:txBody>
                    <a:bodyPr/>
                    <a:lstStyle/>
                    <a:p>
                      <a:pPr algn="ctr"/>
                      <a:r>
                        <a:rPr lang="en-SG" sz="1800" dirty="0"/>
                        <a:t>$350,837</a:t>
                      </a:r>
                      <a:endParaRPr lang="en-SG" dirty="0"/>
                    </a:p>
                  </a:txBody>
                  <a:tcPr/>
                </a:tc>
                <a:tc>
                  <a:txBody>
                    <a:bodyPr/>
                    <a:lstStyle/>
                    <a:p>
                      <a:pPr algn="ctr"/>
                      <a:r>
                        <a:rPr lang="en-SG" sz="1800" dirty="0"/>
                        <a:t>$3,588</a:t>
                      </a:r>
                      <a:endParaRPr lang="en-SG" dirty="0"/>
                    </a:p>
                  </a:txBody>
                  <a:tcPr/>
                </a:tc>
                <a:extLst>
                  <a:ext uri="{0D108BD9-81ED-4DB2-BD59-A6C34878D82A}">
                    <a16:rowId xmlns:a16="http://schemas.microsoft.com/office/drawing/2014/main" val="1716842252"/>
                  </a:ext>
                </a:extLst>
              </a:tr>
            </a:tbl>
          </a:graphicData>
        </a:graphic>
      </p:graphicFrame>
    </p:spTree>
    <p:extLst>
      <p:ext uri="{BB962C8B-B14F-4D97-AF65-F5344CB8AC3E}">
        <p14:creationId xmlns:p14="http://schemas.microsoft.com/office/powerpoint/2010/main" val="3405064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17AAD1-6374-4E28-AD4A-544F415AB88B}"/>
              </a:ext>
            </a:extLst>
          </p:cNvPr>
          <p:cNvPicPr>
            <a:picLocks noChangeAspect="1"/>
          </p:cNvPicPr>
          <p:nvPr/>
        </p:nvPicPr>
        <p:blipFill rotWithShape="1">
          <a:blip r:embed="rId3"/>
          <a:srcRect t="5678"/>
          <a:stretch/>
        </p:blipFill>
        <p:spPr>
          <a:xfrm>
            <a:off x="5464235" y="866372"/>
            <a:ext cx="6078755" cy="5684205"/>
          </a:xfrm>
          <a:prstGeom prst="rect">
            <a:avLst/>
          </a:prstGeom>
        </p:spPr>
      </p:pic>
      <p:sp>
        <p:nvSpPr>
          <p:cNvPr id="7" name="TextBox 6">
            <a:extLst>
              <a:ext uri="{FF2B5EF4-FFF2-40B4-BE49-F238E27FC236}">
                <a16:creationId xmlns:a16="http://schemas.microsoft.com/office/drawing/2014/main" id="{325F2E3C-FFFA-438E-AC5F-E7A712549416}"/>
              </a:ext>
            </a:extLst>
          </p:cNvPr>
          <p:cNvSpPr txBox="1"/>
          <p:nvPr/>
        </p:nvSpPr>
        <p:spPr>
          <a:xfrm>
            <a:off x="2826981" y="117993"/>
            <a:ext cx="5749290" cy="461665"/>
          </a:xfrm>
          <a:prstGeom prst="rect">
            <a:avLst/>
          </a:prstGeom>
          <a:noFill/>
        </p:spPr>
        <p:txBody>
          <a:bodyPr wrap="square" rtlCol="0">
            <a:spAutoFit/>
          </a:bodyPr>
          <a:lstStyle/>
          <a:p>
            <a:pPr algn="ctr"/>
            <a:r>
              <a:rPr lang="en-SG" sz="2400" dirty="0">
                <a:latin typeface="Arial Black" panose="020B0A04020102020204" pitchFamily="34" charset="0"/>
              </a:rPr>
              <a:t>FLAT TYPES (Number rooms) </a:t>
            </a:r>
          </a:p>
        </p:txBody>
      </p:sp>
      <p:pic>
        <p:nvPicPr>
          <p:cNvPr id="12" name="Picture 11">
            <a:extLst>
              <a:ext uri="{FF2B5EF4-FFF2-40B4-BE49-F238E27FC236}">
                <a16:creationId xmlns:a16="http://schemas.microsoft.com/office/drawing/2014/main" id="{8B50F10E-F6E8-441A-A83F-B8006E46B75E}"/>
              </a:ext>
            </a:extLst>
          </p:cNvPr>
          <p:cNvPicPr>
            <a:picLocks noChangeAspect="1"/>
          </p:cNvPicPr>
          <p:nvPr/>
        </p:nvPicPr>
        <p:blipFill>
          <a:blip r:embed="rId4"/>
          <a:stretch>
            <a:fillRect/>
          </a:stretch>
        </p:blipFill>
        <p:spPr>
          <a:xfrm>
            <a:off x="0" y="804673"/>
            <a:ext cx="5373278" cy="5745904"/>
          </a:xfrm>
          <a:prstGeom prst="rect">
            <a:avLst/>
          </a:prstGeom>
        </p:spPr>
      </p:pic>
      <p:sp>
        <p:nvSpPr>
          <p:cNvPr id="13" name="TextBox 12">
            <a:extLst>
              <a:ext uri="{FF2B5EF4-FFF2-40B4-BE49-F238E27FC236}">
                <a16:creationId xmlns:a16="http://schemas.microsoft.com/office/drawing/2014/main" id="{043684EC-C28C-475F-911D-C10D5B3A5967}"/>
              </a:ext>
            </a:extLst>
          </p:cNvPr>
          <p:cNvSpPr txBox="1"/>
          <p:nvPr/>
        </p:nvSpPr>
        <p:spPr>
          <a:xfrm>
            <a:off x="2083324" y="4006392"/>
            <a:ext cx="923826" cy="523220"/>
          </a:xfrm>
          <a:prstGeom prst="rect">
            <a:avLst/>
          </a:prstGeom>
          <a:noFill/>
        </p:spPr>
        <p:txBody>
          <a:bodyPr wrap="square" rtlCol="0">
            <a:spAutoFit/>
          </a:bodyPr>
          <a:lstStyle/>
          <a:p>
            <a:pPr algn="ctr"/>
            <a:r>
              <a:rPr lang="en-SG" sz="1400" dirty="0"/>
              <a:t>2 room</a:t>
            </a:r>
          </a:p>
          <a:p>
            <a:pPr algn="ctr"/>
            <a:r>
              <a:rPr lang="en-SG" sz="1400" dirty="0"/>
              <a:t>1.43%</a:t>
            </a:r>
          </a:p>
        </p:txBody>
      </p:sp>
    </p:spTree>
    <p:extLst>
      <p:ext uri="{BB962C8B-B14F-4D97-AF65-F5344CB8AC3E}">
        <p14:creationId xmlns:p14="http://schemas.microsoft.com/office/powerpoint/2010/main" val="1586359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18DB86-EB15-470E-BF9A-743BB85591A4}"/>
              </a:ext>
            </a:extLst>
          </p:cNvPr>
          <p:cNvSpPr>
            <a:spLocks noGrp="1"/>
          </p:cNvSpPr>
          <p:nvPr>
            <p:ph idx="1"/>
          </p:nvPr>
        </p:nvSpPr>
        <p:spPr>
          <a:xfrm>
            <a:off x="3654786" y="379958"/>
            <a:ext cx="4701088" cy="765299"/>
          </a:xfrm>
        </p:spPr>
        <p:txBody>
          <a:bodyPr>
            <a:normAutofit/>
          </a:bodyPr>
          <a:lstStyle/>
          <a:p>
            <a:pPr marL="0" indent="0" algn="ctr">
              <a:buNone/>
            </a:pPr>
            <a:r>
              <a:rPr lang="en-SG" sz="3200" dirty="0">
                <a:solidFill>
                  <a:srgbClr val="00B0F0"/>
                </a:solidFill>
              </a:rPr>
              <a:t>Flat Model</a:t>
            </a:r>
            <a:endParaRPr lang="en-SG" sz="3200" dirty="0">
              <a:solidFill>
                <a:schemeClr val="tx1"/>
              </a:solidFill>
            </a:endParaRPr>
          </a:p>
          <a:p>
            <a:endParaRPr lang="en-SG" sz="2000" dirty="0">
              <a:solidFill>
                <a:schemeClr val="tx1"/>
              </a:solidFill>
              <a:latin typeface="Helvetica Neue"/>
            </a:endParaRPr>
          </a:p>
        </p:txBody>
      </p:sp>
      <p:pic>
        <p:nvPicPr>
          <p:cNvPr id="10" name="Picture 9">
            <a:extLst>
              <a:ext uri="{FF2B5EF4-FFF2-40B4-BE49-F238E27FC236}">
                <a16:creationId xmlns:a16="http://schemas.microsoft.com/office/drawing/2014/main" id="{DAC4053C-4F2D-45CF-A76B-6168FD0B6976}"/>
              </a:ext>
            </a:extLst>
          </p:cNvPr>
          <p:cNvPicPr>
            <a:picLocks noChangeAspect="1"/>
          </p:cNvPicPr>
          <p:nvPr/>
        </p:nvPicPr>
        <p:blipFill>
          <a:blip r:embed="rId3"/>
          <a:stretch>
            <a:fillRect/>
          </a:stretch>
        </p:blipFill>
        <p:spPr>
          <a:xfrm>
            <a:off x="4815092" y="1350432"/>
            <a:ext cx="6845302" cy="5007916"/>
          </a:xfrm>
          <a:prstGeom prst="rect">
            <a:avLst/>
          </a:prstGeom>
        </p:spPr>
      </p:pic>
      <p:sp>
        <p:nvSpPr>
          <p:cNvPr id="11" name="TextBox 10">
            <a:extLst>
              <a:ext uri="{FF2B5EF4-FFF2-40B4-BE49-F238E27FC236}">
                <a16:creationId xmlns:a16="http://schemas.microsoft.com/office/drawing/2014/main" id="{00AD3750-E8C0-48AD-8DCB-AA5410618A9C}"/>
              </a:ext>
            </a:extLst>
          </p:cNvPr>
          <p:cNvSpPr txBox="1"/>
          <p:nvPr/>
        </p:nvSpPr>
        <p:spPr>
          <a:xfrm>
            <a:off x="531606" y="726037"/>
            <a:ext cx="2349817" cy="1200329"/>
          </a:xfrm>
          <a:prstGeom prst="rect">
            <a:avLst/>
          </a:prstGeom>
          <a:noFill/>
        </p:spPr>
        <p:txBody>
          <a:bodyPr wrap="square" rtlCol="0">
            <a:spAutoFit/>
          </a:bodyPr>
          <a:lstStyle/>
          <a:p>
            <a:r>
              <a:rPr lang="en-SG" dirty="0"/>
              <a:t>Model A Maisonette</a:t>
            </a:r>
          </a:p>
          <a:p>
            <a:r>
              <a:rPr lang="en-SG" dirty="0"/>
              <a:t>Improved Maisonette</a:t>
            </a:r>
          </a:p>
          <a:p>
            <a:r>
              <a:rPr lang="en-SG" dirty="0"/>
              <a:t>Premium Maisonette</a:t>
            </a:r>
          </a:p>
          <a:p>
            <a:r>
              <a:rPr lang="en-SG" dirty="0"/>
              <a:t>Maisonette</a:t>
            </a:r>
          </a:p>
        </p:txBody>
      </p:sp>
      <p:sp>
        <p:nvSpPr>
          <p:cNvPr id="12" name="Right Brace 11">
            <a:extLst>
              <a:ext uri="{FF2B5EF4-FFF2-40B4-BE49-F238E27FC236}">
                <a16:creationId xmlns:a16="http://schemas.microsoft.com/office/drawing/2014/main" id="{09D7D7EA-A0D8-4A2E-8996-B0ADB1AC2417}"/>
              </a:ext>
            </a:extLst>
          </p:cNvPr>
          <p:cNvSpPr/>
          <p:nvPr/>
        </p:nvSpPr>
        <p:spPr>
          <a:xfrm>
            <a:off x="2813395" y="798473"/>
            <a:ext cx="159509" cy="9015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3" name="TextBox 12">
            <a:extLst>
              <a:ext uri="{FF2B5EF4-FFF2-40B4-BE49-F238E27FC236}">
                <a16:creationId xmlns:a16="http://schemas.microsoft.com/office/drawing/2014/main" id="{C4CB92E4-E2A7-484A-BF98-7B10324A716C}"/>
              </a:ext>
            </a:extLst>
          </p:cNvPr>
          <p:cNvSpPr txBox="1"/>
          <p:nvPr/>
        </p:nvSpPr>
        <p:spPr>
          <a:xfrm>
            <a:off x="3125951" y="1064563"/>
            <a:ext cx="1469359" cy="369332"/>
          </a:xfrm>
          <a:prstGeom prst="rect">
            <a:avLst/>
          </a:prstGeom>
          <a:noFill/>
        </p:spPr>
        <p:txBody>
          <a:bodyPr wrap="square" rtlCol="0">
            <a:spAutoFit/>
          </a:bodyPr>
          <a:lstStyle/>
          <a:p>
            <a:r>
              <a:rPr lang="en-SG" dirty="0"/>
              <a:t>Maisonette</a:t>
            </a:r>
          </a:p>
        </p:txBody>
      </p:sp>
      <p:sp>
        <p:nvSpPr>
          <p:cNvPr id="14" name="TextBox 13">
            <a:extLst>
              <a:ext uri="{FF2B5EF4-FFF2-40B4-BE49-F238E27FC236}">
                <a16:creationId xmlns:a16="http://schemas.microsoft.com/office/drawing/2014/main" id="{B5A99862-F4F4-4DBB-9512-087FEA39CB5F}"/>
              </a:ext>
            </a:extLst>
          </p:cNvPr>
          <p:cNvSpPr txBox="1"/>
          <p:nvPr/>
        </p:nvSpPr>
        <p:spPr>
          <a:xfrm>
            <a:off x="561591" y="2013222"/>
            <a:ext cx="1631200" cy="1754326"/>
          </a:xfrm>
          <a:prstGeom prst="rect">
            <a:avLst/>
          </a:prstGeom>
          <a:noFill/>
        </p:spPr>
        <p:txBody>
          <a:bodyPr wrap="square" rtlCol="0">
            <a:spAutoFit/>
          </a:bodyPr>
          <a:lstStyle/>
          <a:p>
            <a:r>
              <a:rPr lang="en-SG" dirty="0"/>
              <a:t>Terrace</a:t>
            </a:r>
          </a:p>
          <a:p>
            <a:r>
              <a:rPr lang="en-SG" dirty="0"/>
              <a:t>Adjoined Flat</a:t>
            </a:r>
          </a:p>
          <a:p>
            <a:r>
              <a:rPr lang="en-SG" dirty="0"/>
              <a:t>Type S1</a:t>
            </a:r>
          </a:p>
          <a:p>
            <a:r>
              <a:rPr lang="en-SG" dirty="0"/>
              <a:t>Type S2</a:t>
            </a:r>
          </a:p>
          <a:p>
            <a:r>
              <a:rPr lang="en-SG" dirty="0"/>
              <a:t>DBSS</a:t>
            </a:r>
          </a:p>
          <a:p>
            <a:endParaRPr lang="en-SG" dirty="0"/>
          </a:p>
        </p:txBody>
      </p:sp>
      <p:sp>
        <p:nvSpPr>
          <p:cNvPr id="15" name="TextBox 14">
            <a:extLst>
              <a:ext uri="{FF2B5EF4-FFF2-40B4-BE49-F238E27FC236}">
                <a16:creationId xmlns:a16="http://schemas.microsoft.com/office/drawing/2014/main" id="{CDDD5EA8-BA06-44BC-8D9B-CBC93F0C5A2D}"/>
              </a:ext>
            </a:extLst>
          </p:cNvPr>
          <p:cNvSpPr txBox="1"/>
          <p:nvPr/>
        </p:nvSpPr>
        <p:spPr>
          <a:xfrm>
            <a:off x="531606" y="3686863"/>
            <a:ext cx="1351031" cy="923330"/>
          </a:xfrm>
          <a:prstGeom prst="rect">
            <a:avLst/>
          </a:prstGeom>
          <a:noFill/>
        </p:spPr>
        <p:txBody>
          <a:bodyPr wrap="square" rtlCol="0">
            <a:spAutoFit/>
          </a:bodyPr>
          <a:lstStyle/>
          <a:p>
            <a:r>
              <a:rPr lang="en-SG" dirty="0"/>
              <a:t>Model A2</a:t>
            </a:r>
          </a:p>
          <a:p>
            <a:r>
              <a:rPr lang="en-SG" dirty="0"/>
              <a:t>Model A</a:t>
            </a:r>
          </a:p>
          <a:p>
            <a:r>
              <a:rPr lang="en-SG" dirty="0"/>
              <a:t>Simplified</a:t>
            </a:r>
          </a:p>
        </p:txBody>
      </p:sp>
      <p:sp>
        <p:nvSpPr>
          <p:cNvPr id="16" name="TextBox 15">
            <a:extLst>
              <a:ext uri="{FF2B5EF4-FFF2-40B4-BE49-F238E27FC236}">
                <a16:creationId xmlns:a16="http://schemas.microsoft.com/office/drawing/2014/main" id="{8833FE53-1909-482A-8A24-8D279B13D916}"/>
              </a:ext>
            </a:extLst>
          </p:cNvPr>
          <p:cNvSpPr txBox="1"/>
          <p:nvPr/>
        </p:nvSpPr>
        <p:spPr>
          <a:xfrm>
            <a:off x="531606" y="4823826"/>
            <a:ext cx="2509326" cy="646331"/>
          </a:xfrm>
          <a:prstGeom prst="rect">
            <a:avLst/>
          </a:prstGeom>
          <a:noFill/>
        </p:spPr>
        <p:txBody>
          <a:bodyPr wrap="square" rtlCol="0">
            <a:spAutoFit/>
          </a:bodyPr>
          <a:lstStyle/>
          <a:p>
            <a:r>
              <a:rPr lang="en-SG" dirty="0"/>
              <a:t>Premium Apartment Loft</a:t>
            </a:r>
          </a:p>
          <a:p>
            <a:r>
              <a:rPr lang="en-SG" dirty="0"/>
              <a:t>Apartment</a:t>
            </a:r>
          </a:p>
        </p:txBody>
      </p:sp>
      <p:sp>
        <p:nvSpPr>
          <p:cNvPr id="17" name="Right Brace 16">
            <a:extLst>
              <a:ext uri="{FF2B5EF4-FFF2-40B4-BE49-F238E27FC236}">
                <a16:creationId xmlns:a16="http://schemas.microsoft.com/office/drawing/2014/main" id="{319F5663-CF9B-43C5-942C-8C1562C04DAE}"/>
              </a:ext>
            </a:extLst>
          </p:cNvPr>
          <p:cNvSpPr/>
          <p:nvPr/>
        </p:nvSpPr>
        <p:spPr>
          <a:xfrm>
            <a:off x="2264271" y="2013222"/>
            <a:ext cx="314560" cy="14365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8" name="TextBox 17">
            <a:extLst>
              <a:ext uri="{FF2B5EF4-FFF2-40B4-BE49-F238E27FC236}">
                <a16:creationId xmlns:a16="http://schemas.microsoft.com/office/drawing/2014/main" id="{CD044A94-9F79-4F8A-B91B-05B275A79B46}"/>
              </a:ext>
            </a:extLst>
          </p:cNvPr>
          <p:cNvSpPr txBox="1"/>
          <p:nvPr/>
        </p:nvSpPr>
        <p:spPr>
          <a:xfrm>
            <a:off x="2666078" y="2441817"/>
            <a:ext cx="1469359" cy="369332"/>
          </a:xfrm>
          <a:prstGeom prst="rect">
            <a:avLst/>
          </a:prstGeom>
          <a:noFill/>
        </p:spPr>
        <p:txBody>
          <a:bodyPr wrap="square" rtlCol="0">
            <a:spAutoFit/>
          </a:bodyPr>
          <a:lstStyle/>
          <a:p>
            <a:r>
              <a:rPr lang="en-SG" dirty="0"/>
              <a:t>Special</a:t>
            </a:r>
          </a:p>
        </p:txBody>
      </p:sp>
      <p:sp>
        <p:nvSpPr>
          <p:cNvPr id="20" name="Right Brace 19">
            <a:extLst>
              <a:ext uri="{FF2B5EF4-FFF2-40B4-BE49-F238E27FC236}">
                <a16:creationId xmlns:a16="http://schemas.microsoft.com/office/drawing/2014/main" id="{B264A7C8-495B-4CE1-B146-C9DA836F1FA9}"/>
              </a:ext>
            </a:extLst>
          </p:cNvPr>
          <p:cNvSpPr/>
          <p:nvPr/>
        </p:nvSpPr>
        <p:spPr>
          <a:xfrm>
            <a:off x="2087336" y="3728481"/>
            <a:ext cx="159509" cy="9015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TextBox 20">
            <a:extLst>
              <a:ext uri="{FF2B5EF4-FFF2-40B4-BE49-F238E27FC236}">
                <a16:creationId xmlns:a16="http://schemas.microsoft.com/office/drawing/2014/main" id="{016D8113-C35F-4A86-9A10-DF533D2A9318}"/>
              </a:ext>
            </a:extLst>
          </p:cNvPr>
          <p:cNvSpPr txBox="1"/>
          <p:nvPr/>
        </p:nvSpPr>
        <p:spPr>
          <a:xfrm>
            <a:off x="3400757" y="4886750"/>
            <a:ext cx="1469359" cy="369332"/>
          </a:xfrm>
          <a:prstGeom prst="rect">
            <a:avLst/>
          </a:prstGeom>
          <a:noFill/>
        </p:spPr>
        <p:txBody>
          <a:bodyPr wrap="square" rtlCol="0">
            <a:spAutoFit/>
          </a:bodyPr>
          <a:lstStyle/>
          <a:p>
            <a:r>
              <a:rPr lang="en-SG" dirty="0"/>
              <a:t>Apartment</a:t>
            </a:r>
          </a:p>
        </p:txBody>
      </p:sp>
      <p:sp>
        <p:nvSpPr>
          <p:cNvPr id="23" name="Right Brace 22">
            <a:extLst>
              <a:ext uri="{FF2B5EF4-FFF2-40B4-BE49-F238E27FC236}">
                <a16:creationId xmlns:a16="http://schemas.microsoft.com/office/drawing/2014/main" id="{F53E169D-608C-42F3-8CE2-3946AD3BC6E0}"/>
              </a:ext>
            </a:extLst>
          </p:cNvPr>
          <p:cNvSpPr/>
          <p:nvPr/>
        </p:nvSpPr>
        <p:spPr>
          <a:xfrm>
            <a:off x="3040932" y="4642737"/>
            <a:ext cx="340201" cy="9015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4" name="TextBox 23">
            <a:extLst>
              <a:ext uri="{FF2B5EF4-FFF2-40B4-BE49-F238E27FC236}">
                <a16:creationId xmlns:a16="http://schemas.microsoft.com/office/drawing/2014/main" id="{64E87805-3F88-4ACF-9186-5FCAEBD7A7EE}"/>
              </a:ext>
            </a:extLst>
          </p:cNvPr>
          <p:cNvSpPr txBox="1"/>
          <p:nvPr/>
        </p:nvSpPr>
        <p:spPr>
          <a:xfrm>
            <a:off x="2428516" y="4001967"/>
            <a:ext cx="1469359" cy="369332"/>
          </a:xfrm>
          <a:prstGeom prst="rect">
            <a:avLst/>
          </a:prstGeom>
          <a:noFill/>
        </p:spPr>
        <p:txBody>
          <a:bodyPr wrap="square" rtlCol="0">
            <a:spAutoFit/>
          </a:bodyPr>
          <a:lstStyle/>
          <a:p>
            <a:r>
              <a:rPr lang="en-SG" dirty="0"/>
              <a:t>Model A</a:t>
            </a:r>
          </a:p>
        </p:txBody>
      </p:sp>
    </p:spTree>
    <p:extLst>
      <p:ext uri="{BB962C8B-B14F-4D97-AF65-F5344CB8AC3E}">
        <p14:creationId xmlns:p14="http://schemas.microsoft.com/office/powerpoint/2010/main" val="1937018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18DB86-EB15-470E-BF9A-743BB85591A4}"/>
              </a:ext>
            </a:extLst>
          </p:cNvPr>
          <p:cNvSpPr>
            <a:spLocks noGrp="1"/>
          </p:cNvSpPr>
          <p:nvPr>
            <p:ph idx="1"/>
          </p:nvPr>
        </p:nvSpPr>
        <p:spPr>
          <a:xfrm>
            <a:off x="1226598" y="477047"/>
            <a:ext cx="9738804" cy="765299"/>
          </a:xfrm>
        </p:spPr>
        <p:txBody>
          <a:bodyPr>
            <a:normAutofit/>
          </a:bodyPr>
          <a:lstStyle/>
          <a:p>
            <a:pPr marL="0" indent="0" algn="ctr">
              <a:buNone/>
            </a:pPr>
            <a:r>
              <a:rPr lang="en-SG" sz="2800" dirty="0">
                <a:solidFill>
                  <a:schemeClr val="tx1"/>
                </a:solidFill>
              </a:rPr>
              <a:t>Storey Range</a:t>
            </a:r>
          </a:p>
          <a:p>
            <a:pPr marL="0" indent="0" algn="ctr">
              <a:buNone/>
            </a:pPr>
            <a:endParaRPr lang="en-SG" sz="2000" dirty="0">
              <a:solidFill>
                <a:schemeClr val="tx1"/>
              </a:solidFill>
              <a:latin typeface="Helvetica Neue"/>
            </a:endParaRPr>
          </a:p>
        </p:txBody>
      </p:sp>
      <p:sp>
        <p:nvSpPr>
          <p:cNvPr id="8" name="TextBox 7">
            <a:extLst>
              <a:ext uri="{FF2B5EF4-FFF2-40B4-BE49-F238E27FC236}">
                <a16:creationId xmlns:a16="http://schemas.microsoft.com/office/drawing/2014/main" id="{65B57C5D-E6B2-41AD-A662-49AD21E37759}"/>
              </a:ext>
            </a:extLst>
          </p:cNvPr>
          <p:cNvSpPr txBox="1"/>
          <p:nvPr/>
        </p:nvSpPr>
        <p:spPr>
          <a:xfrm>
            <a:off x="244549" y="2254102"/>
            <a:ext cx="2636874" cy="646331"/>
          </a:xfrm>
          <a:prstGeom prst="rect">
            <a:avLst/>
          </a:prstGeom>
          <a:noFill/>
        </p:spPr>
        <p:txBody>
          <a:bodyPr wrap="square" rtlCol="0">
            <a:spAutoFit/>
          </a:bodyPr>
          <a:lstStyle/>
          <a:p>
            <a:endParaRPr lang="en-SG" dirty="0"/>
          </a:p>
          <a:p>
            <a:pPr marL="285750" indent="-285750">
              <a:buFont typeface="Arial" panose="020B0604020202020204" pitchFamily="34" charset="0"/>
              <a:buChar char="•"/>
            </a:pPr>
            <a:endParaRPr lang="en-SG" dirty="0"/>
          </a:p>
        </p:txBody>
      </p:sp>
      <p:pic>
        <p:nvPicPr>
          <p:cNvPr id="7" name="Picture 6">
            <a:extLst>
              <a:ext uri="{FF2B5EF4-FFF2-40B4-BE49-F238E27FC236}">
                <a16:creationId xmlns:a16="http://schemas.microsoft.com/office/drawing/2014/main" id="{FF721122-367C-44DA-9063-1A711CEC85EF}"/>
              </a:ext>
            </a:extLst>
          </p:cNvPr>
          <p:cNvPicPr>
            <a:picLocks noChangeAspect="1"/>
          </p:cNvPicPr>
          <p:nvPr/>
        </p:nvPicPr>
        <p:blipFill>
          <a:blip r:embed="rId3"/>
          <a:stretch>
            <a:fillRect/>
          </a:stretch>
        </p:blipFill>
        <p:spPr>
          <a:xfrm>
            <a:off x="446662" y="1132056"/>
            <a:ext cx="11298676" cy="4420605"/>
          </a:xfrm>
          <a:prstGeom prst="rect">
            <a:avLst/>
          </a:prstGeom>
        </p:spPr>
      </p:pic>
    </p:spTree>
    <p:extLst>
      <p:ext uri="{BB962C8B-B14F-4D97-AF65-F5344CB8AC3E}">
        <p14:creationId xmlns:p14="http://schemas.microsoft.com/office/powerpoint/2010/main" val="4013088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18DB86-EB15-470E-BF9A-743BB85591A4}"/>
              </a:ext>
            </a:extLst>
          </p:cNvPr>
          <p:cNvSpPr>
            <a:spLocks noGrp="1"/>
          </p:cNvSpPr>
          <p:nvPr>
            <p:ph idx="1"/>
          </p:nvPr>
        </p:nvSpPr>
        <p:spPr>
          <a:xfrm>
            <a:off x="856502" y="319299"/>
            <a:ext cx="9738804" cy="765299"/>
          </a:xfrm>
        </p:spPr>
        <p:txBody>
          <a:bodyPr>
            <a:normAutofit/>
          </a:bodyPr>
          <a:lstStyle/>
          <a:p>
            <a:pPr marL="0" indent="0" algn="ctr">
              <a:buNone/>
            </a:pPr>
            <a:r>
              <a:rPr lang="en-SG" sz="3200" dirty="0">
                <a:solidFill>
                  <a:schemeClr val="tx1"/>
                </a:solidFill>
              </a:rPr>
              <a:t>Floor Area</a:t>
            </a:r>
          </a:p>
          <a:p>
            <a:endParaRPr lang="en-SG" sz="2000" dirty="0">
              <a:solidFill>
                <a:schemeClr val="tx1"/>
              </a:solidFill>
              <a:latin typeface="Helvetica Neue"/>
            </a:endParaRPr>
          </a:p>
        </p:txBody>
      </p:sp>
      <p:sp>
        <p:nvSpPr>
          <p:cNvPr id="8" name="TextBox 7">
            <a:extLst>
              <a:ext uri="{FF2B5EF4-FFF2-40B4-BE49-F238E27FC236}">
                <a16:creationId xmlns:a16="http://schemas.microsoft.com/office/drawing/2014/main" id="{65B57C5D-E6B2-41AD-A662-49AD21E37759}"/>
              </a:ext>
            </a:extLst>
          </p:cNvPr>
          <p:cNvSpPr txBox="1"/>
          <p:nvPr/>
        </p:nvSpPr>
        <p:spPr>
          <a:xfrm>
            <a:off x="244549" y="2254102"/>
            <a:ext cx="2636874" cy="646331"/>
          </a:xfrm>
          <a:prstGeom prst="rect">
            <a:avLst/>
          </a:prstGeom>
          <a:noFill/>
        </p:spPr>
        <p:txBody>
          <a:bodyPr wrap="square" rtlCol="0">
            <a:spAutoFit/>
          </a:bodyPr>
          <a:lstStyle/>
          <a:p>
            <a:endParaRPr lang="en-SG" dirty="0"/>
          </a:p>
          <a:p>
            <a:pPr marL="285750" indent="-285750">
              <a:buFont typeface="Arial" panose="020B0604020202020204" pitchFamily="34" charset="0"/>
              <a:buChar char="•"/>
            </a:pPr>
            <a:endParaRPr lang="en-SG" dirty="0"/>
          </a:p>
        </p:txBody>
      </p:sp>
      <p:pic>
        <p:nvPicPr>
          <p:cNvPr id="9" name="Picture 8">
            <a:extLst>
              <a:ext uri="{FF2B5EF4-FFF2-40B4-BE49-F238E27FC236}">
                <a16:creationId xmlns:a16="http://schemas.microsoft.com/office/drawing/2014/main" id="{E1F8B5AE-C14A-48C3-8B59-4A1A9C4108E2}"/>
              </a:ext>
            </a:extLst>
          </p:cNvPr>
          <p:cNvPicPr>
            <a:picLocks noChangeAspect="1"/>
          </p:cNvPicPr>
          <p:nvPr/>
        </p:nvPicPr>
        <p:blipFill>
          <a:blip r:embed="rId3"/>
          <a:stretch>
            <a:fillRect/>
          </a:stretch>
        </p:blipFill>
        <p:spPr>
          <a:xfrm>
            <a:off x="9785681" y="538146"/>
            <a:ext cx="2161770" cy="2238068"/>
          </a:xfrm>
          <a:prstGeom prst="rect">
            <a:avLst/>
          </a:prstGeom>
        </p:spPr>
      </p:pic>
      <p:pic>
        <p:nvPicPr>
          <p:cNvPr id="11" name="Picture 10">
            <a:extLst>
              <a:ext uri="{FF2B5EF4-FFF2-40B4-BE49-F238E27FC236}">
                <a16:creationId xmlns:a16="http://schemas.microsoft.com/office/drawing/2014/main" id="{B25FE34F-F308-4294-8798-5099C0223B45}"/>
              </a:ext>
            </a:extLst>
          </p:cNvPr>
          <p:cNvPicPr>
            <a:picLocks noChangeAspect="1"/>
          </p:cNvPicPr>
          <p:nvPr/>
        </p:nvPicPr>
        <p:blipFill>
          <a:blip r:embed="rId4"/>
          <a:stretch>
            <a:fillRect/>
          </a:stretch>
        </p:blipFill>
        <p:spPr>
          <a:xfrm>
            <a:off x="856502" y="1084598"/>
            <a:ext cx="8557129" cy="5461545"/>
          </a:xfrm>
          <a:prstGeom prst="rect">
            <a:avLst/>
          </a:prstGeom>
        </p:spPr>
      </p:pic>
      <p:cxnSp>
        <p:nvCxnSpPr>
          <p:cNvPr id="13" name="Straight Arrow Connector 12">
            <a:extLst>
              <a:ext uri="{FF2B5EF4-FFF2-40B4-BE49-F238E27FC236}">
                <a16:creationId xmlns:a16="http://schemas.microsoft.com/office/drawing/2014/main" id="{03C0236E-47E1-43D2-8F45-003BB8990877}"/>
              </a:ext>
            </a:extLst>
          </p:cNvPr>
          <p:cNvCxnSpPr>
            <a:cxnSpLocks/>
          </p:cNvCxnSpPr>
          <p:nvPr/>
        </p:nvCxnSpPr>
        <p:spPr>
          <a:xfrm>
            <a:off x="8404082" y="1359823"/>
            <a:ext cx="136539" cy="4684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21B17CD-7039-462D-95D6-94CCC4CC2797}"/>
              </a:ext>
            </a:extLst>
          </p:cNvPr>
          <p:cNvSpPr txBox="1"/>
          <p:nvPr/>
        </p:nvSpPr>
        <p:spPr>
          <a:xfrm>
            <a:off x="8894097" y="2921532"/>
            <a:ext cx="1701209" cy="646331"/>
          </a:xfrm>
          <a:prstGeom prst="rect">
            <a:avLst/>
          </a:prstGeom>
          <a:noFill/>
        </p:spPr>
        <p:txBody>
          <a:bodyPr wrap="square" rtlCol="0">
            <a:spAutoFit/>
          </a:bodyPr>
          <a:lstStyle/>
          <a:p>
            <a:r>
              <a:rPr lang="en-SG" dirty="0"/>
              <a:t>3 room </a:t>
            </a:r>
          </a:p>
          <a:p>
            <a:r>
              <a:rPr lang="en-SG" dirty="0"/>
              <a:t>Adjoined Flat</a:t>
            </a:r>
          </a:p>
        </p:txBody>
      </p:sp>
      <p:cxnSp>
        <p:nvCxnSpPr>
          <p:cNvPr id="17" name="Straight Arrow Connector 16">
            <a:extLst>
              <a:ext uri="{FF2B5EF4-FFF2-40B4-BE49-F238E27FC236}">
                <a16:creationId xmlns:a16="http://schemas.microsoft.com/office/drawing/2014/main" id="{A3EE53AD-AA5C-46D8-A75F-6828512CA8C7}"/>
              </a:ext>
            </a:extLst>
          </p:cNvPr>
          <p:cNvCxnSpPr/>
          <p:nvPr/>
        </p:nvCxnSpPr>
        <p:spPr>
          <a:xfrm flipH="1" flipV="1">
            <a:off x="9071410" y="2515533"/>
            <a:ext cx="287078" cy="3366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1F6A319-4FA0-405A-B1A2-D9259891DE69}"/>
              </a:ext>
            </a:extLst>
          </p:cNvPr>
          <p:cNvSpPr txBox="1"/>
          <p:nvPr/>
        </p:nvSpPr>
        <p:spPr>
          <a:xfrm>
            <a:off x="7795525" y="787783"/>
            <a:ext cx="1701209" cy="646331"/>
          </a:xfrm>
          <a:prstGeom prst="rect">
            <a:avLst/>
          </a:prstGeom>
          <a:noFill/>
        </p:spPr>
        <p:txBody>
          <a:bodyPr wrap="square" rtlCol="0">
            <a:spAutoFit/>
          </a:bodyPr>
          <a:lstStyle/>
          <a:p>
            <a:r>
              <a:rPr lang="en-SG" dirty="0"/>
              <a:t>3 room </a:t>
            </a:r>
          </a:p>
          <a:p>
            <a:r>
              <a:rPr lang="en-SG" dirty="0"/>
              <a:t>Adjoined Flat</a:t>
            </a:r>
          </a:p>
        </p:txBody>
      </p:sp>
      <p:cxnSp>
        <p:nvCxnSpPr>
          <p:cNvPr id="18" name="Straight Arrow Connector 17">
            <a:extLst>
              <a:ext uri="{FF2B5EF4-FFF2-40B4-BE49-F238E27FC236}">
                <a16:creationId xmlns:a16="http://schemas.microsoft.com/office/drawing/2014/main" id="{81A04779-6DF9-46B4-A3D0-8FEA9C4AD4D9}"/>
              </a:ext>
            </a:extLst>
          </p:cNvPr>
          <p:cNvCxnSpPr>
            <a:cxnSpLocks/>
            <a:stCxn id="15" idx="1"/>
          </p:cNvCxnSpPr>
          <p:nvPr/>
        </p:nvCxnSpPr>
        <p:spPr>
          <a:xfrm flipH="1">
            <a:off x="8090704" y="3244698"/>
            <a:ext cx="803393" cy="263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244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3FADB3-6333-41D7-BEFC-E07862E94B72}"/>
              </a:ext>
            </a:extLst>
          </p:cNvPr>
          <p:cNvPicPr>
            <a:picLocks noChangeAspect="1"/>
          </p:cNvPicPr>
          <p:nvPr/>
        </p:nvPicPr>
        <p:blipFill>
          <a:blip r:embed="rId3"/>
          <a:stretch>
            <a:fillRect/>
          </a:stretch>
        </p:blipFill>
        <p:spPr>
          <a:xfrm>
            <a:off x="735402" y="756024"/>
            <a:ext cx="9289585" cy="5875529"/>
          </a:xfrm>
          <a:prstGeom prst="rect">
            <a:avLst/>
          </a:prstGeom>
        </p:spPr>
      </p:pic>
      <p:sp>
        <p:nvSpPr>
          <p:cNvPr id="3" name="Content Placeholder 2">
            <a:extLst>
              <a:ext uri="{FF2B5EF4-FFF2-40B4-BE49-F238E27FC236}">
                <a16:creationId xmlns:a16="http://schemas.microsoft.com/office/drawing/2014/main" id="{AD18DB86-EB15-470E-BF9A-743BB85591A4}"/>
              </a:ext>
            </a:extLst>
          </p:cNvPr>
          <p:cNvSpPr>
            <a:spLocks noGrp="1"/>
          </p:cNvSpPr>
          <p:nvPr>
            <p:ph idx="1"/>
          </p:nvPr>
        </p:nvSpPr>
        <p:spPr>
          <a:xfrm>
            <a:off x="4265378" y="373374"/>
            <a:ext cx="3337552" cy="765299"/>
          </a:xfrm>
        </p:spPr>
        <p:txBody>
          <a:bodyPr>
            <a:normAutofit/>
          </a:bodyPr>
          <a:lstStyle/>
          <a:p>
            <a:pPr marL="0" indent="0" algn="ctr">
              <a:buNone/>
            </a:pPr>
            <a:r>
              <a:rPr lang="en-SG" sz="2800" dirty="0">
                <a:solidFill>
                  <a:schemeClr val="tx1"/>
                </a:solidFill>
              </a:rPr>
              <a:t>Remaining Lease</a:t>
            </a:r>
          </a:p>
          <a:p>
            <a:pPr algn="ctr"/>
            <a:endParaRPr lang="en-SG" sz="2000" dirty="0">
              <a:solidFill>
                <a:schemeClr val="tx1"/>
              </a:solidFill>
              <a:latin typeface="Helvetica Neue"/>
            </a:endParaRPr>
          </a:p>
        </p:txBody>
      </p:sp>
      <p:sp>
        <p:nvSpPr>
          <p:cNvPr id="8" name="TextBox 7">
            <a:extLst>
              <a:ext uri="{FF2B5EF4-FFF2-40B4-BE49-F238E27FC236}">
                <a16:creationId xmlns:a16="http://schemas.microsoft.com/office/drawing/2014/main" id="{65B57C5D-E6B2-41AD-A662-49AD21E37759}"/>
              </a:ext>
            </a:extLst>
          </p:cNvPr>
          <p:cNvSpPr txBox="1"/>
          <p:nvPr/>
        </p:nvSpPr>
        <p:spPr>
          <a:xfrm>
            <a:off x="244549" y="2254102"/>
            <a:ext cx="2636874" cy="646331"/>
          </a:xfrm>
          <a:prstGeom prst="rect">
            <a:avLst/>
          </a:prstGeom>
          <a:noFill/>
        </p:spPr>
        <p:txBody>
          <a:bodyPr wrap="square" rtlCol="0">
            <a:spAutoFit/>
          </a:bodyPr>
          <a:lstStyle/>
          <a:p>
            <a:endParaRPr lang="en-SG" dirty="0"/>
          </a:p>
          <a:p>
            <a:pPr marL="285750" indent="-285750">
              <a:buFont typeface="Arial" panose="020B0604020202020204" pitchFamily="34" charset="0"/>
              <a:buChar char="•"/>
            </a:pPr>
            <a:endParaRPr lang="en-SG" dirty="0"/>
          </a:p>
        </p:txBody>
      </p:sp>
      <p:cxnSp>
        <p:nvCxnSpPr>
          <p:cNvPr id="15" name="Straight Connector 14">
            <a:extLst>
              <a:ext uri="{FF2B5EF4-FFF2-40B4-BE49-F238E27FC236}">
                <a16:creationId xmlns:a16="http://schemas.microsoft.com/office/drawing/2014/main" id="{F6A40C90-96BE-47F4-92E1-55E481385F58}"/>
              </a:ext>
            </a:extLst>
          </p:cNvPr>
          <p:cNvCxnSpPr/>
          <p:nvPr/>
        </p:nvCxnSpPr>
        <p:spPr>
          <a:xfrm>
            <a:off x="8105422" y="1580444"/>
            <a:ext cx="0" cy="5051109"/>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9960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E259-FA56-46BC-A3C6-2C4265AD552F}"/>
              </a:ext>
            </a:extLst>
          </p:cNvPr>
          <p:cNvSpPr>
            <a:spLocks noGrp="1"/>
          </p:cNvSpPr>
          <p:nvPr>
            <p:ph type="ctrTitle"/>
          </p:nvPr>
        </p:nvSpPr>
        <p:spPr>
          <a:xfrm>
            <a:off x="1600200" y="2386744"/>
            <a:ext cx="8991600" cy="1759128"/>
          </a:xfrm>
        </p:spPr>
        <p:txBody>
          <a:bodyPr>
            <a:normAutofit/>
          </a:bodyPr>
          <a:lstStyle/>
          <a:p>
            <a:r>
              <a:rPr lang="en-SG" dirty="0">
                <a:latin typeface="Arial Black" panose="020B0A04020102020204" pitchFamily="34" charset="0"/>
              </a:rPr>
              <a:t>Feature engineering</a:t>
            </a:r>
          </a:p>
        </p:txBody>
      </p:sp>
    </p:spTree>
    <p:extLst>
      <p:ext uri="{BB962C8B-B14F-4D97-AF65-F5344CB8AC3E}">
        <p14:creationId xmlns:p14="http://schemas.microsoft.com/office/powerpoint/2010/main" val="1825336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7813B9DE-2DB4-43D1-8F30-85882833C9FF}"/>
              </a:ext>
            </a:extLst>
          </p:cNvPr>
          <p:cNvSpPr/>
          <p:nvPr/>
        </p:nvSpPr>
        <p:spPr>
          <a:xfrm>
            <a:off x="8808679" y="-8521"/>
            <a:ext cx="3383321" cy="6858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C777F467-85C5-4433-B977-09CE44EF1DB1}"/>
              </a:ext>
            </a:extLst>
          </p:cNvPr>
          <p:cNvSpPr/>
          <p:nvPr/>
        </p:nvSpPr>
        <p:spPr>
          <a:xfrm>
            <a:off x="0" y="0"/>
            <a:ext cx="3383321"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Box 1">
            <a:extLst>
              <a:ext uri="{FF2B5EF4-FFF2-40B4-BE49-F238E27FC236}">
                <a16:creationId xmlns:a16="http://schemas.microsoft.com/office/drawing/2014/main" id="{FB68B332-80E9-4139-BA11-59F59B68B819}"/>
              </a:ext>
            </a:extLst>
          </p:cNvPr>
          <p:cNvSpPr txBox="1"/>
          <p:nvPr/>
        </p:nvSpPr>
        <p:spPr>
          <a:xfrm>
            <a:off x="456580" y="88229"/>
            <a:ext cx="2154398" cy="523220"/>
          </a:xfrm>
          <a:prstGeom prst="rect">
            <a:avLst/>
          </a:prstGeom>
          <a:noFill/>
        </p:spPr>
        <p:txBody>
          <a:bodyPr wrap="square" rtlCol="0">
            <a:spAutoFit/>
          </a:bodyPr>
          <a:lstStyle/>
          <a:p>
            <a:pPr algn="ctr"/>
            <a:r>
              <a:rPr lang="en-SG" sz="2800" dirty="0">
                <a:solidFill>
                  <a:srgbClr val="002060"/>
                </a:solidFill>
                <a:latin typeface="Arial Black" panose="020B0A04020102020204" pitchFamily="34" charset="0"/>
              </a:rPr>
              <a:t>Data</a:t>
            </a:r>
          </a:p>
        </p:txBody>
      </p:sp>
      <p:sp>
        <p:nvSpPr>
          <p:cNvPr id="19" name="TextBox 18">
            <a:extLst>
              <a:ext uri="{FF2B5EF4-FFF2-40B4-BE49-F238E27FC236}">
                <a16:creationId xmlns:a16="http://schemas.microsoft.com/office/drawing/2014/main" id="{FBFDF62B-7505-492C-9709-3F623B7C647F}"/>
              </a:ext>
            </a:extLst>
          </p:cNvPr>
          <p:cNvSpPr txBox="1"/>
          <p:nvPr/>
        </p:nvSpPr>
        <p:spPr>
          <a:xfrm>
            <a:off x="118072" y="987135"/>
            <a:ext cx="1250050" cy="707886"/>
          </a:xfrm>
          <a:prstGeom prst="rect">
            <a:avLst/>
          </a:prstGeom>
          <a:noFill/>
        </p:spPr>
        <p:txBody>
          <a:bodyPr wrap="square" rtlCol="0">
            <a:spAutoFit/>
          </a:bodyPr>
          <a:lstStyle/>
          <a:p>
            <a:pPr algn="ctr"/>
            <a:r>
              <a:rPr lang="en-SG" sz="2000" dirty="0">
                <a:solidFill>
                  <a:srgbClr val="00B0F0"/>
                </a:solidFill>
              </a:rPr>
              <a:t>Block Number</a:t>
            </a:r>
          </a:p>
        </p:txBody>
      </p:sp>
      <p:sp>
        <p:nvSpPr>
          <p:cNvPr id="20" name="TextBox 19">
            <a:extLst>
              <a:ext uri="{FF2B5EF4-FFF2-40B4-BE49-F238E27FC236}">
                <a16:creationId xmlns:a16="http://schemas.microsoft.com/office/drawing/2014/main" id="{39E3CFDF-F57B-4E17-A694-637C5293B684}"/>
              </a:ext>
            </a:extLst>
          </p:cNvPr>
          <p:cNvSpPr txBox="1"/>
          <p:nvPr/>
        </p:nvSpPr>
        <p:spPr>
          <a:xfrm>
            <a:off x="1345765" y="1144219"/>
            <a:ext cx="1376343" cy="461665"/>
          </a:xfrm>
          <a:prstGeom prst="rect">
            <a:avLst/>
          </a:prstGeom>
          <a:noFill/>
        </p:spPr>
        <p:txBody>
          <a:bodyPr wrap="square" rtlCol="0">
            <a:spAutoFit/>
          </a:bodyPr>
          <a:lstStyle/>
          <a:p>
            <a:pPr algn="ctr"/>
            <a:r>
              <a:rPr lang="en-SG" sz="2400" dirty="0">
                <a:solidFill>
                  <a:srgbClr val="002060"/>
                </a:solidFill>
              </a:rPr>
              <a:t>Street</a:t>
            </a:r>
          </a:p>
        </p:txBody>
      </p:sp>
      <p:sp>
        <p:nvSpPr>
          <p:cNvPr id="10" name="Arrow: Right 9">
            <a:extLst>
              <a:ext uri="{FF2B5EF4-FFF2-40B4-BE49-F238E27FC236}">
                <a16:creationId xmlns:a16="http://schemas.microsoft.com/office/drawing/2014/main" id="{7F0DBA83-FCC2-48DC-A3F4-6D76BEE4FD8E}"/>
              </a:ext>
            </a:extLst>
          </p:cNvPr>
          <p:cNvSpPr/>
          <p:nvPr/>
        </p:nvSpPr>
        <p:spPr>
          <a:xfrm>
            <a:off x="2405692" y="2755535"/>
            <a:ext cx="977629" cy="786413"/>
          </a:xfrm>
          <a:prstGeom prst="rightArrow">
            <a:avLst/>
          </a:prstGeom>
          <a:solidFill>
            <a:schemeClr val="accent2">
              <a:lumMod val="75000"/>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SG" dirty="0"/>
          </a:p>
        </p:txBody>
      </p:sp>
      <p:sp>
        <p:nvSpPr>
          <p:cNvPr id="11" name="Rectangle: Rounded Corners 10">
            <a:extLst>
              <a:ext uri="{FF2B5EF4-FFF2-40B4-BE49-F238E27FC236}">
                <a16:creationId xmlns:a16="http://schemas.microsoft.com/office/drawing/2014/main" id="{271F4AA2-6226-4DDC-A975-7D425B5F431D}"/>
              </a:ext>
            </a:extLst>
          </p:cNvPr>
          <p:cNvSpPr/>
          <p:nvPr/>
        </p:nvSpPr>
        <p:spPr>
          <a:xfrm>
            <a:off x="3504666" y="2196181"/>
            <a:ext cx="1805363" cy="1696296"/>
          </a:xfrm>
          <a:prstGeom prst="roundRect">
            <a:avLst/>
          </a:prstGeom>
          <a:solidFill>
            <a:schemeClr val="bg2"/>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SG" sz="2400" dirty="0"/>
              <a:t>OneMap.sg  </a:t>
            </a:r>
          </a:p>
          <a:p>
            <a:pPr algn="ctr"/>
            <a:r>
              <a:rPr lang="en-SG" sz="2400" dirty="0"/>
              <a:t>API</a:t>
            </a:r>
            <a:endParaRPr lang="en-SG" dirty="0"/>
          </a:p>
        </p:txBody>
      </p:sp>
      <p:sp>
        <p:nvSpPr>
          <p:cNvPr id="26" name="Arrow: Right 25">
            <a:extLst>
              <a:ext uri="{FF2B5EF4-FFF2-40B4-BE49-F238E27FC236}">
                <a16:creationId xmlns:a16="http://schemas.microsoft.com/office/drawing/2014/main" id="{AC675747-187C-4427-B937-80FF6CF4999B}"/>
              </a:ext>
            </a:extLst>
          </p:cNvPr>
          <p:cNvSpPr/>
          <p:nvPr/>
        </p:nvSpPr>
        <p:spPr>
          <a:xfrm>
            <a:off x="5488111" y="2712031"/>
            <a:ext cx="1144603" cy="889559"/>
          </a:xfrm>
          <a:prstGeom prst="rightArrow">
            <a:avLst/>
          </a:prstGeom>
          <a:solidFill>
            <a:srgbClr val="EFF2F3"/>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A5CA3024-2C88-43B9-A6F8-1BDA87D17486}"/>
              </a:ext>
            </a:extLst>
          </p:cNvPr>
          <p:cNvSpPr txBox="1"/>
          <p:nvPr/>
        </p:nvSpPr>
        <p:spPr>
          <a:xfrm>
            <a:off x="3383321" y="3992116"/>
            <a:ext cx="2645351" cy="461665"/>
          </a:xfrm>
          <a:prstGeom prst="rect">
            <a:avLst/>
          </a:prstGeom>
          <a:noFill/>
        </p:spPr>
        <p:txBody>
          <a:bodyPr wrap="square" rtlCol="0">
            <a:spAutoFit/>
          </a:bodyPr>
          <a:lstStyle/>
          <a:p>
            <a:r>
              <a:rPr lang="en-SG" sz="2400" dirty="0"/>
              <a:t>Get coordinates</a:t>
            </a:r>
          </a:p>
        </p:txBody>
      </p:sp>
      <p:sp>
        <p:nvSpPr>
          <p:cNvPr id="29" name="Rectangle: Rounded Corners 28">
            <a:extLst>
              <a:ext uri="{FF2B5EF4-FFF2-40B4-BE49-F238E27FC236}">
                <a16:creationId xmlns:a16="http://schemas.microsoft.com/office/drawing/2014/main" id="{D1FEAD47-E04D-4F13-B711-56124ADDF0A0}"/>
              </a:ext>
            </a:extLst>
          </p:cNvPr>
          <p:cNvSpPr/>
          <p:nvPr/>
        </p:nvSpPr>
        <p:spPr>
          <a:xfrm>
            <a:off x="384611" y="1748881"/>
            <a:ext cx="1967023" cy="7078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SG" sz="2400" dirty="0"/>
              <a:t>Unique Address</a:t>
            </a:r>
            <a:endParaRPr lang="en-SG" dirty="0"/>
          </a:p>
        </p:txBody>
      </p:sp>
      <p:graphicFrame>
        <p:nvGraphicFramePr>
          <p:cNvPr id="18" name="Table 20">
            <a:extLst>
              <a:ext uri="{FF2B5EF4-FFF2-40B4-BE49-F238E27FC236}">
                <a16:creationId xmlns:a16="http://schemas.microsoft.com/office/drawing/2014/main" id="{A804FCD1-EBA4-440B-ADF9-A961DD02BA79}"/>
              </a:ext>
            </a:extLst>
          </p:cNvPr>
          <p:cNvGraphicFramePr>
            <a:graphicFrameLocks noGrp="1"/>
          </p:cNvGraphicFramePr>
          <p:nvPr>
            <p:extLst>
              <p:ext uri="{D42A27DB-BD31-4B8C-83A1-F6EECF244321}">
                <p14:modId xmlns:p14="http://schemas.microsoft.com/office/powerpoint/2010/main" val="4215153297"/>
              </p:ext>
            </p:extLst>
          </p:nvPr>
        </p:nvGraphicFramePr>
        <p:xfrm>
          <a:off x="236946" y="3722067"/>
          <a:ext cx="2374032" cy="3108960"/>
        </p:xfrm>
        <a:graphic>
          <a:graphicData uri="http://schemas.openxmlformats.org/drawingml/2006/table">
            <a:tbl>
              <a:tblPr firstRow="1" bandRow="1">
                <a:tableStyleId>{21E4AEA4-8DFA-4A89-87EB-49C32662AFE0}</a:tableStyleId>
              </a:tblPr>
              <a:tblGrid>
                <a:gridCol w="2374032">
                  <a:extLst>
                    <a:ext uri="{9D8B030D-6E8A-4147-A177-3AD203B41FA5}">
                      <a16:colId xmlns:a16="http://schemas.microsoft.com/office/drawing/2014/main" val="3162041200"/>
                    </a:ext>
                  </a:extLst>
                </a:gridCol>
              </a:tblGrid>
              <a:tr h="727725">
                <a:tc>
                  <a:txBody>
                    <a:bodyPr/>
                    <a:lstStyle/>
                    <a:p>
                      <a:pPr algn="ctr"/>
                      <a:r>
                        <a:rPr lang="en-SG" sz="2400" dirty="0">
                          <a:solidFill>
                            <a:schemeClr val="bg1"/>
                          </a:solidFill>
                        </a:rPr>
                        <a:t>Amenities Addresses</a:t>
                      </a:r>
                    </a:p>
                  </a:txBody>
                  <a:tcPr>
                    <a:solidFill>
                      <a:srgbClr val="002060"/>
                    </a:solidFill>
                  </a:tcPr>
                </a:tc>
                <a:extLst>
                  <a:ext uri="{0D108BD9-81ED-4DB2-BD59-A6C34878D82A}">
                    <a16:rowId xmlns:a16="http://schemas.microsoft.com/office/drawing/2014/main" val="2288141321"/>
                  </a:ext>
                </a:extLst>
              </a:tr>
              <a:tr h="418362">
                <a:tc>
                  <a:txBody>
                    <a:bodyPr/>
                    <a:lstStyle/>
                    <a:p>
                      <a:pPr algn="ctr"/>
                      <a:r>
                        <a:rPr lang="en-SG" sz="2400" dirty="0"/>
                        <a:t>Schools</a:t>
                      </a:r>
                    </a:p>
                  </a:txBody>
                  <a:tcPr/>
                </a:tc>
                <a:extLst>
                  <a:ext uri="{0D108BD9-81ED-4DB2-BD59-A6C34878D82A}">
                    <a16:rowId xmlns:a16="http://schemas.microsoft.com/office/drawing/2014/main" val="2217665482"/>
                  </a:ext>
                </a:extLst>
              </a:tr>
              <a:tr h="418362">
                <a:tc>
                  <a:txBody>
                    <a:bodyPr/>
                    <a:lstStyle/>
                    <a:p>
                      <a:pPr algn="ctr"/>
                      <a:r>
                        <a:rPr lang="en-SG" sz="2400" dirty="0"/>
                        <a:t>Supermarkets</a:t>
                      </a:r>
                    </a:p>
                  </a:txBody>
                  <a:tcPr/>
                </a:tc>
                <a:extLst>
                  <a:ext uri="{0D108BD9-81ED-4DB2-BD59-A6C34878D82A}">
                    <a16:rowId xmlns:a16="http://schemas.microsoft.com/office/drawing/2014/main" val="1803715888"/>
                  </a:ext>
                </a:extLst>
              </a:tr>
              <a:tr h="418362">
                <a:tc>
                  <a:txBody>
                    <a:bodyPr/>
                    <a:lstStyle/>
                    <a:p>
                      <a:pPr algn="ctr"/>
                      <a:r>
                        <a:rPr lang="en-SG" sz="2400" dirty="0"/>
                        <a:t>Hawker Centres</a:t>
                      </a:r>
                    </a:p>
                  </a:txBody>
                  <a:tcPr/>
                </a:tc>
                <a:extLst>
                  <a:ext uri="{0D108BD9-81ED-4DB2-BD59-A6C34878D82A}">
                    <a16:rowId xmlns:a16="http://schemas.microsoft.com/office/drawing/2014/main" val="4054857358"/>
                  </a:ext>
                </a:extLst>
              </a:tr>
              <a:tr h="418362">
                <a:tc>
                  <a:txBody>
                    <a:bodyPr/>
                    <a:lstStyle/>
                    <a:p>
                      <a:pPr algn="ctr"/>
                      <a:r>
                        <a:rPr lang="en-SG" sz="2400" dirty="0"/>
                        <a:t>MRT Stations</a:t>
                      </a:r>
                    </a:p>
                  </a:txBody>
                  <a:tcPr/>
                </a:tc>
                <a:extLst>
                  <a:ext uri="{0D108BD9-81ED-4DB2-BD59-A6C34878D82A}">
                    <a16:rowId xmlns:a16="http://schemas.microsoft.com/office/drawing/2014/main" val="928746696"/>
                  </a:ext>
                </a:extLst>
              </a:tr>
              <a:tr h="418362">
                <a:tc>
                  <a:txBody>
                    <a:bodyPr/>
                    <a:lstStyle/>
                    <a:p>
                      <a:pPr algn="ctr"/>
                      <a:r>
                        <a:rPr lang="en-SG" sz="2400" dirty="0"/>
                        <a:t>Raffles Place MRT</a:t>
                      </a:r>
                    </a:p>
                  </a:txBody>
                  <a:tcPr/>
                </a:tc>
                <a:extLst>
                  <a:ext uri="{0D108BD9-81ED-4DB2-BD59-A6C34878D82A}">
                    <a16:rowId xmlns:a16="http://schemas.microsoft.com/office/drawing/2014/main" val="2344012724"/>
                  </a:ext>
                </a:extLst>
              </a:tr>
            </a:tbl>
          </a:graphicData>
        </a:graphic>
      </p:graphicFrame>
      <p:sp>
        <p:nvSpPr>
          <p:cNvPr id="22" name="Oval 21">
            <a:extLst>
              <a:ext uri="{FF2B5EF4-FFF2-40B4-BE49-F238E27FC236}">
                <a16:creationId xmlns:a16="http://schemas.microsoft.com/office/drawing/2014/main" id="{7600A0BC-2A3F-4BDF-98B5-D13A91D0FEF9}"/>
              </a:ext>
            </a:extLst>
          </p:cNvPr>
          <p:cNvSpPr/>
          <p:nvPr/>
        </p:nvSpPr>
        <p:spPr>
          <a:xfrm>
            <a:off x="9494876" y="878200"/>
            <a:ext cx="2253380" cy="1865740"/>
          </a:xfrm>
          <a:prstGeom prst="ellipse">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sz="2400" dirty="0"/>
              <a:t>Distance to nearest Amenity</a:t>
            </a:r>
          </a:p>
        </p:txBody>
      </p:sp>
      <p:sp>
        <p:nvSpPr>
          <p:cNvPr id="33" name="Oval 32">
            <a:extLst>
              <a:ext uri="{FF2B5EF4-FFF2-40B4-BE49-F238E27FC236}">
                <a16:creationId xmlns:a16="http://schemas.microsoft.com/office/drawing/2014/main" id="{474193AF-D277-43D2-8864-DC9EA4B7F870}"/>
              </a:ext>
            </a:extLst>
          </p:cNvPr>
          <p:cNvSpPr/>
          <p:nvPr/>
        </p:nvSpPr>
        <p:spPr>
          <a:xfrm>
            <a:off x="9462711" y="3613416"/>
            <a:ext cx="2317710" cy="2120057"/>
          </a:xfrm>
          <a:prstGeom prst="ellipse">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sz="2400" dirty="0"/>
              <a:t>Number of Amenities within 2km radii</a:t>
            </a:r>
          </a:p>
        </p:txBody>
      </p:sp>
      <p:pic>
        <p:nvPicPr>
          <p:cNvPr id="6154" name="Picture 10">
            <a:extLst>
              <a:ext uri="{FF2B5EF4-FFF2-40B4-BE49-F238E27FC236}">
                <a16:creationId xmlns:a16="http://schemas.microsoft.com/office/drawing/2014/main" id="{C9E8BADE-FDAB-47E3-B76D-D714BBA0CA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845" y="1287801"/>
            <a:ext cx="1697831" cy="849357"/>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Rounded Corners 35">
            <a:extLst>
              <a:ext uri="{FF2B5EF4-FFF2-40B4-BE49-F238E27FC236}">
                <a16:creationId xmlns:a16="http://schemas.microsoft.com/office/drawing/2014/main" id="{C3B5C36C-F97C-4197-9D54-6B421A391E06}"/>
              </a:ext>
            </a:extLst>
          </p:cNvPr>
          <p:cNvSpPr/>
          <p:nvPr/>
        </p:nvSpPr>
        <p:spPr>
          <a:xfrm>
            <a:off x="6881971" y="2196181"/>
            <a:ext cx="1805363" cy="1696296"/>
          </a:xfrm>
          <a:prstGeom prst="roundRect">
            <a:avLst/>
          </a:prstGeom>
          <a:solidFill>
            <a:schemeClr val="tx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SG" sz="2400" dirty="0"/>
              <a:t>Function to obtain distances </a:t>
            </a:r>
            <a:endParaRPr lang="en-SG" dirty="0"/>
          </a:p>
        </p:txBody>
      </p:sp>
      <p:pic>
        <p:nvPicPr>
          <p:cNvPr id="37" name="Picture 36">
            <a:extLst>
              <a:ext uri="{FF2B5EF4-FFF2-40B4-BE49-F238E27FC236}">
                <a16:creationId xmlns:a16="http://schemas.microsoft.com/office/drawing/2014/main" id="{6ECA1360-D8B1-4775-AA0E-2626F1739932}"/>
              </a:ext>
            </a:extLst>
          </p:cNvPr>
          <p:cNvPicPr>
            <a:picLocks noChangeAspect="1"/>
          </p:cNvPicPr>
          <p:nvPr/>
        </p:nvPicPr>
        <p:blipFill>
          <a:blip r:embed="rId4"/>
          <a:stretch>
            <a:fillRect/>
          </a:stretch>
        </p:blipFill>
        <p:spPr>
          <a:xfrm>
            <a:off x="1052277" y="3005530"/>
            <a:ext cx="457200" cy="457200"/>
          </a:xfrm>
          <a:prstGeom prst="rect">
            <a:avLst/>
          </a:prstGeom>
        </p:spPr>
      </p:pic>
      <p:sp>
        <p:nvSpPr>
          <p:cNvPr id="39" name="Arrow: Right 38">
            <a:extLst>
              <a:ext uri="{FF2B5EF4-FFF2-40B4-BE49-F238E27FC236}">
                <a16:creationId xmlns:a16="http://schemas.microsoft.com/office/drawing/2014/main" id="{5C238D5A-6E21-446E-914B-509C5A8C4ED6}"/>
              </a:ext>
            </a:extLst>
          </p:cNvPr>
          <p:cNvSpPr/>
          <p:nvPr/>
        </p:nvSpPr>
        <p:spPr>
          <a:xfrm>
            <a:off x="8829061" y="2703963"/>
            <a:ext cx="1144603" cy="889559"/>
          </a:xfrm>
          <a:prstGeom prst="rightArrow">
            <a:avLst/>
          </a:prstGeom>
          <a:solidFill>
            <a:srgbClr val="EFF2F3"/>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SG"/>
          </a:p>
        </p:txBody>
      </p:sp>
      <p:sp>
        <p:nvSpPr>
          <p:cNvPr id="25" name="TextBox 24">
            <a:extLst>
              <a:ext uri="{FF2B5EF4-FFF2-40B4-BE49-F238E27FC236}">
                <a16:creationId xmlns:a16="http://schemas.microsoft.com/office/drawing/2014/main" id="{142FC8EA-9EBD-4E5B-B636-62D7CEAB8D65}"/>
              </a:ext>
            </a:extLst>
          </p:cNvPr>
          <p:cNvSpPr txBox="1"/>
          <p:nvPr/>
        </p:nvSpPr>
        <p:spPr>
          <a:xfrm>
            <a:off x="9822638" y="5956618"/>
            <a:ext cx="1925618" cy="646331"/>
          </a:xfrm>
          <a:prstGeom prst="rect">
            <a:avLst/>
          </a:prstGeom>
          <a:noFill/>
        </p:spPr>
        <p:txBody>
          <a:bodyPr wrap="square" rtlCol="0">
            <a:spAutoFit/>
          </a:bodyPr>
          <a:lstStyle/>
          <a:p>
            <a:r>
              <a:rPr lang="en-SG" dirty="0"/>
              <a:t>(excluding Raffles Place MRT)</a:t>
            </a:r>
          </a:p>
        </p:txBody>
      </p:sp>
      <p:sp>
        <p:nvSpPr>
          <p:cNvPr id="42" name="TextBox 41">
            <a:extLst>
              <a:ext uri="{FF2B5EF4-FFF2-40B4-BE49-F238E27FC236}">
                <a16:creationId xmlns:a16="http://schemas.microsoft.com/office/drawing/2014/main" id="{2B665345-59C0-49D6-B920-3D5664A4A3FA}"/>
              </a:ext>
            </a:extLst>
          </p:cNvPr>
          <p:cNvSpPr txBox="1"/>
          <p:nvPr/>
        </p:nvSpPr>
        <p:spPr>
          <a:xfrm>
            <a:off x="9427574" y="125207"/>
            <a:ext cx="2154398" cy="523220"/>
          </a:xfrm>
          <a:prstGeom prst="rect">
            <a:avLst/>
          </a:prstGeom>
          <a:noFill/>
        </p:spPr>
        <p:txBody>
          <a:bodyPr wrap="square" rtlCol="0">
            <a:spAutoFit/>
          </a:bodyPr>
          <a:lstStyle/>
          <a:p>
            <a:pPr algn="ctr"/>
            <a:r>
              <a:rPr lang="en-SG" sz="2800" dirty="0">
                <a:solidFill>
                  <a:srgbClr val="002060"/>
                </a:solidFill>
                <a:latin typeface="Arial Black" panose="020B0A04020102020204" pitchFamily="34" charset="0"/>
              </a:rPr>
              <a:t>Features</a:t>
            </a:r>
          </a:p>
        </p:txBody>
      </p:sp>
      <p:pic>
        <p:nvPicPr>
          <p:cNvPr id="6156" name="Picture 12">
            <a:extLst>
              <a:ext uri="{FF2B5EF4-FFF2-40B4-BE49-F238E27FC236}">
                <a16:creationId xmlns:a16="http://schemas.microsoft.com/office/drawing/2014/main" id="{0E8A3DFC-B922-44B7-955A-CDAFAB2839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3660" y="957865"/>
            <a:ext cx="1159477" cy="1159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0490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E359CF0-A8D9-43A4-8B4A-E932D748F725}"/>
              </a:ext>
            </a:extLst>
          </p:cNvPr>
          <p:cNvGraphicFramePr>
            <a:graphicFrameLocks noGrp="1"/>
          </p:cNvGraphicFramePr>
          <p:nvPr>
            <p:extLst>
              <p:ext uri="{D42A27DB-BD31-4B8C-83A1-F6EECF244321}">
                <p14:modId xmlns:p14="http://schemas.microsoft.com/office/powerpoint/2010/main" val="3102916900"/>
              </p:ext>
            </p:extLst>
          </p:nvPr>
        </p:nvGraphicFramePr>
        <p:xfrm>
          <a:off x="0" y="373862"/>
          <a:ext cx="12192000" cy="5368883"/>
        </p:xfrm>
        <a:graphic>
          <a:graphicData uri="http://schemas.openxmlformats.org/drawingml/2006/table">
            <a:tbl>
              <a:tblPr firstRow="1" bandRow="1">
                <a:tableStyleId>{00A15C55-8517-42AA-B614-E9B94910E393}</a:tableStyleId>
              </a:tblPr>
              <a:tblGrid>
                <a:gridCol w="1219200">
                  <a:extLst>
                    <a:ext uri="{9D8B030D-6E8A-4147-A177-3AD203B41FA5}">
                      <a16:colId xmlns:a16="http://schemas.microsoft.com/office/drawing/2014/main" val="3436453166"/>
                    </a:ext>
                  </a:extLst>
                </a:gridCol>
                <a:gridCol w="1219200">
                  <a:extLst>
                    <a:ext uri="{9D8B030D-6E8A-4147-A177-3AD203B41FA5}">
                      <a16:colId xmlns:a16="http://schemas.microsoft.com/office/drawing/2014/main" val="1215613150"/>
                    </a:ext>
                  </a:extLst>
                </a:gridCol>
                <a:gridCol w="1219200">
                  <a:extLst>
                    <a:ext uri="{9D8B030D-6E8A-4147-A177-3AD203B41FA5}">
                      <a16:colId xmlns:a16="http://schemas.microsoft.com/office/drawing/2014/main" val="4014866263"/>
                    </a:ext>
                  </a:extLst>
                </a:gridCol>
                <a:gridCol w="1219200">
                  <a:extLst>
                    <a:ext uri="{9D8B030D-6E8A-4147-A177-3AD203B41FA5}">
                      <a16:colId xmlns:a16="http://schemas.microsoft.com/office/drawing/2014/main" val="2087683816"/>
                    </a:ext>
                  </a:extLst>
                </a:gridCol>
                <a:gridCol w="1219200">
                  <a:extLst>
                    <a:ext uri="{9D8B030D-6E8A-4147-A177-3AD203B41FA5}">
                      <a16:colId xmlns:a16="http://schemas.microsoft.com/office/drawing/2014/main" val="57049467"/>
                    </a:ext>
                  </a:extLst>
                </a:gridCol>
                <a:gridCol w="1219200">
                  <a:extLst>
                    <a:ext uri="{9D8B030D-6E8A-4147-A177-3AD203B41FA5}">
                      <a16:colId xmlns:a16="http://schemas.microsoft.com/office/drawing/2014/main" val="2568045129"/>
                    </a:ext>
                  </a:extLst>
                </a:gridCol>
                <a:gridCol w="1219200">
                  <a:extLst>
                    <a:ext uri="{9D8B030D-6E8A-4147-A177-3AD203B41FA5}">
                      <a16:colId xmlns:a16="http://schemas.microsoft.com/office/drawing/2014/main" val="796115535"/>
                    </a:ext>
                  </a:extLst>
                </a:gridCol>
                <a:gridCol w="1219200">
                  <a:extLst>
                    <a:ext uri="{9D8B030D-6E8A-4147-A177-3AD203B41FA5}">
                      <a16:colId xmlns:a16="http://schemas.microsoft.com/office/drawing/2014/main" val="1478328718"/>
                    </a:ext>
                  </a:extLst>
                </a:gridCol>
                <a:gridCol w="1219200">
                  <a:extLst>
                    <a:ext uri="{9D8B030D-6E8A-4147-A177-3AD203B41FA5}">
                      <a16:colId xmlns:a16="http://schemas.microsoft.com/office/drawing/2014/main" val="1855036092"/>
                    </a:ext>
                  </a:extLst>
                </a:gridCol>
                <a:gridCol w="1219200">
                  <a:extLst>
                    <a:ext uri="{9D8B030D-6E8A-4147-A177-3AD203B41FA5}">
                      <a16:colId xmlns:a16="http://schemas.microsoft.com/office/drawing/2014/main" val="1109564169"/>
                    </a:ext>
                  </a:extLst>
                </a:gridCol>
              </a:tblGrid>
              <a:tr h="1076454">
                <a:tc>
                  <a:txBody>
                    <a:bodyPr/>
                    <a:lstStyle/>
                    <a:p>
                      <a:pPr algn="ctr" fontAlgn="b"/>
                      <a:r>
                        <a:rPr lang="en-SG" sz="2800" b="0" i="0" u="none" strike="noStrike" dirty="0">
                          <a:solidFill>
                            <a:schemeClr val="tx1"/>
                          </a:solidFill>
                          <a:effectLst/>
                          <a:latin typeface="Bahnschrift Condensed" panose="020B0502040204020203" pitchFamily="34" charset="0"/>
                        </a:rPr>
                        <a:t>Flat </a:t>
                      </a:r>
                    </a:p>
                  </a:txBody>
                  <a:tcPr marL="7620" marR="7620" marT="7620" marB="0" anchor="b"/>
                </a:tc>
                <a:tc>
                  <a:txBody>
                    <a:bodyPr/>
                    <a:lstStyle/>
                    <a:p>
                      <a:pPr algn="ctr" fontAlgn="b"/>
                      <a:r>
                        <a:rPr lang="en-SG" sz="2800" b="0" i="0" u="none" strike="noStrike" dirty="0">
                          <a:solidFill>
                            <a:schemeClr val="tx1"/>
                          </a:solidFill>
                          <a:effectLst/>
                          <a:latin typeface="Bahnschrift Condensed" panose="020B0502040204020203" pitchFamily="34" charset="0"/>
                        </a:rPr>
                        <a:t>Nearest School</a:t>
                      </a:r>
                    </a:p>
                  </a:txBody>
                  <a:tcPr marL="7620" marR="7620" marT="7620" marB="0" anchor="b"/>
                </a:tc>
                <a:tc>
                  <a:txBody>
                    <a:bodyPr/>
                    <a:lstStyle/>
                    <a:p>
                      <a:pPr algn="ctr" fontAlgn="b"/>
                      <a:r>
                        <a:rPr lang="en-SG" sz="2800" b="0" i="0" u="none" strike="noStrike" dirty="0">
                          <a:solidFill>
                            <a:schemeClr val="tx1"/>
                          </a:solidFill>
                          <a:effectLst/>
                          <a:latin typeface="Bahnschrift Condensed" panose="020B0502040204020203" pitchFamily="34" charset="0"/>
                        </a:rPr>
                        <a:t>School </a:t>
                      </a:r>
                      <a:r>
                        <a:rPr lang="en-SG" sz="2800" b="0" i="0" u="none" strike="noStrike" dirty="0" err="1">
                          <a:solidFill>
                            <a:schemeClr val="tx1"/>
                          </a:solidFill>
                          <a:effectLst/>
                          <a:latin typeface="Bahnschrift Condensed" panose="020B0502040204020203" pitchFamily="34" charset="0"/>
                        </a:rPr>
                        <a:t>dist</a:t>
                      </a:r>
                      <a:endParaRPr lang="en-SG" sz="2800" b="0" i="0" u="none" strike="noStrike" dirty="0">
                        <a:solidFill>
                          <a:schemeClr val="tx1"/>
                        </a:solidFill>
                        <a:effectLst/>
                        <a:latin typeface="Bahnschrift Condensed" panose="020B0502040204020203" pitchFamily="34" charset="0"/>
                      </a:endParaRPr>
                    </a:p>
                  </a:txBody>
                  <a:tcPr marL="7620" marR="7620" marT="7620" marB="0" anchor="b"/>
                </a:tc>
                <a:tc>
                  <a:txBody>
                    <a:bodyPr/>
                    <a:lstStyle/>
                    <a:p>
                      <a:pPr algn="ctr" fontAlgn="b"/>
                      <a:r>
                        <a:rPr lang="en-SG" sz="2800" b="0" i="0" u="none" strike="noStrike" dirty="0" err="1">
                          <a:solidFill>
                            <a:schemeClr val="tx1"/>
                          </a:solidFill>
                          <a:effectLst/>
                          <a:latin typeface="Bahnschrift Condensed" panose="020B0502040204020203" pitchFamily="34" charset="0"/>
                        </a:rPr>
                        <a:t>Num</a:t>
                      </a:r>
                      <a:r>
                        <a:rPr lang="en-SG" sz="2800" b="0" i="0" u="none" strike="noStrike" dirty="0">
                          <a:solidFill>
                            <a:schemeClr val="tx1"/>
                          </a:solidFill>
                          <a:effectLst/>
                          <a:latin typeface="Bahnschrift Condensed" panose="020B0502040204020203" pitchFamily="34" charset="0"/>
                        </a:rPr>
                        <a:t> school 2km</a:t>
                      </a:r>
                    </a:p>
                  </a:txBody>
                  <a:tcPr marL="7620" marR="7620" marT="7620" marB="0" anchor="b"/>
                </a:tc>
                <a:tc>
                  <a:txBody>
                    <a:bodyPr/>
                    <a:lstStyle/>
                    <a:p>
                      <a:pPr algn="ctr" fontAlgn="b"/>
                      <a:r>
                        <a:rPr lang="en-SG" sz="2800" b="0" i="0" u="none" strike="noStrike" dirty="0">
                          <a:solidFill>
                            <a:schemeClr val="tx1"/>
                          </a:solidFill>
                          <a:effectLst/>
                          <a:latin typeface="Bahnschrift Condensed" panose="020B0502040204020203" pitchFamily="34" charset="0"/>
                        </a:rPr>
                        <a:t>Nearest Hawker</a:t>
                      </a:r>
                    </a:p>
                  </a:txBody>
                  <a:tcPr marL="7620" marR="7620" marT="7620" marB="0" anchor="b"/>
                </a:tc>
                <a:tc>
                  <a:txBody>
                    <a:bodyPr/>
                    <a:lstStyle/>
                    <a:p>
                      <a:pPr algn="ctr" fontAlgn="b"/>
                      <a:r>
                        <a:rPr lang="en-SG" sz="2800" b="0" i="0" u="none" strike="noStrike" dirty="0">
                          <a:solidFill>
                            <a:schemeClr val="tx1"/>
                          </a:solidFill>
                          <a:effectLst/>
                          <a:latin typeface="Bahnschrift Condensed" panose="020B0502040204020203" pitchFamily="34" charset="0"/>
                        </a:rPr>
                        <a:t>Hawker </a:t>
                      </a:r>
                      <a:r>
                        <a:rPr lang="en-SG" sz="2800" b="0" i="0" u="none" strike="noStrike" dirty="0" err="1">
                          <a:solidFill>
                            <a:schemeClr val="tx1"/>
                          </a:solidFill>
                          <a:effectLst/>
                          <a:latin typeface="Bahnschrift Condensed" panose="020B0502040204020203" pitchFamily="34" charset="0"/>
                        </a:rPr>
                        <a:t>dist</a:t>
                      </a:r>
                      <a:endParaRPr lang="en-SG" sz="2800" b="0" i="0" u="none" strike="noStrike" dirty="0">
                        <a:solidFill>
                          <a:schemeClr val="tx1"/>
                        </a:solidFill>
                        <a:effectLst/>
                        <a:latin typeface="Bahnschrift Condensed" panose="020B0502040204020203" pitchFamily="34" charset="0"/>
                      </a:endParaRPr>
                    </a:p>
                  </a:txBody>
                  <a:tcPr marL="7620" marR="7620" marT="7620" marB="0" anchor="b"/>
                </a:tc>
                <a:tc>
                  <a:txBody>
                    <a:bodyPr/>
                    <a:lstStyle/>
                    <a:p>
                      <a:pPr algn="ctr" fontAlgn="b"/>
                      <a:r>
                        <a:rPr lang="en-SG" sz="2800" b="0" i="0" u="none" strike="noStrike" dirty="0" err="1">
                          <a:solidFill>
                            <a:schemeClr val="tx1"/>
                          </a:solidFill>
                          <a:effectLst/>
                          <a:latin typeface="Bahnschrift Condensed" panose="020B0502040204020203" pitchFamily="34" charset="0"/>
                        </a:rPr>
                        <a:t>Num</a:t>
                      </a:r>
                      <a:r>
                        <a:rPr lang="en-SG" sz="2800" b="0" i="0" u="none" strike="noStrike" dirty="0">
                          <a:solidFill>
                            <a:schemeClr val="tx1"/>
                          </a:solidFill>
                          <a:effectLst/>
                          <a:latin typeface="Bahnschrift Condensed" panose="020B0502040204020203" pitchFamily="34" charset="0"/>
                        </a:rPr>
                        <a:t> hawker 2km</a:t>
                      </a:r>
                    </a:p>
                  </a:txBody>
                  <a:tcPr marL="7620" marR="7620" marT="7620" marB="0" anchor="b"/>
                </a:tc>
                <a:tc>
                  <a:txBody>
                    <a:bodyPr/>
                    <a:lstStyle/>
                    <a:p>
                      <a:pPr algn="ctr" fontAlgn="b"/>
                      <a:r>
                        <a:rPr lang="en-SG" sz="2800" b="0" i="0" u="none" strike="noStrike" dirty="0">
                          <a:solidFill>
                            <a:schemeClr val="tx1"/>
                          </a:solidFill>
                          <a:effectLst/>
                          <a:latin typeface="Bahnschrift Condensed" panose="020B0502040204020203" pitchFamily="34" charset="0"/>
                        </a:rPr>
                        <a:t>Nearest MRT</a:t>
                      </a:r>
                    </a:p>
                  </a:txBody>
                  <a:tcPr marL="7620" marR="7620" marT="7620" marB="0" anchor="b"/>
                </a:tc>
                <a:tc>
                  <a:txBody>
                    <a:bodyPr/>
                    <a:lstStyle/>
                    <a:p>
                      <a:pPr algn="ctr" fontAlgn="b"/>
                      <a:r>
                        <a:rPr lang="en-SG" sz="2800" b="0" i="0" u="none" strike="noStrike" dirty="0" err="1">
                          <a:solidFill>
                            <a:schemeClr val="tx1"/>
                          </a:solidFill>
                          <a:effectLst/>
                          <a:latin typeface="Bahnschrift Condensed" panose="020B0502040204020203" pitchFamily="34" charset="0"/>
                        </a:rPr>
                        <a:t>Mrt</a:t>
                      </a:r>
                      <a:r>
                        <a:rPr lang="en-SG" sz="2800" b="0" i="0" u="none" strike="noStrike" dirty="0">
                          <a:solidFill>
                            <a:schemeClr val="tx1"/>
                          </a:solidFill>
                          <a:effectLst/>
                          <a:latin typeface="Bahnschrift Condensed" panose="020B0502040204020203" pitchFamily="34" charset="0"/>
                        </a:rPr>
                        <a:t> </a:t>
                      </a:r>
                      <a:r>
                        <a:rPr lang="en-SG" sz="2800" b="0" i="0" u="none" strike="noStrike" dirty="0" err="1">
                          <a:solidFill>
                            <a:schemeClr val="tx1"/>
                          </a:solidFill>
                          <a:effectLst/>
                          <a:latin typeface="Bahnschrift Condensed" panose="020B0502040204020203" pitchFamily="34" charset="0"/>
                        </a:rPr>
                        <a:t>dist</a:t>
                      </a:r>
                      <a:endParaRPr lang="en-SG" sz="2800" b="0" i="0" u="none" strike="noStrike" dirty="0">
                        <a:solidFill>
                          <a:schemeClr val="tx1"/>
                        </a:solidFill>
                        <a:effectLst/>
                        <a:latin typeface="Bahnschrift Condensed" panose="020B0502040204020203" pitchFamily="34" charset="0"/>
                      </a:endParaRPr>
                    </a:p>
                  </a:txBody>
                  <a:tcPr marL="7620" marR="7620" marT="7620" marB="0" anchor="b"/>
                </a:tc>
                <a:tc>
                  <a:txBody>
                    <a:bodyPr/>
                    <a:lstStyle/>
                    <a:p>
                      <a:pPr algn="ctr" fontAlgn="b"/>
                      <a:r>
                        <a:rPr lang="en-SG" sz="2800" b="0" i="0" u="none" strike="noStrike" dirty="0" err="1">
                          <a:solidFill>
                            <a:schemeClr val="tx1"/>
                          </a:solidFill>
                          <a:effectLst/>
                          <a:latin typeface="Bahnschrift Condensed" panose="020B0502040204020203" pitchFamily="34" charset="0"/>
                        </a:rPr>
                        <a:t>Num</a:t>
                      </a:r>
                      <a:r>
                        <a:rPr lang="en-SG" sz="2800" b="0" i="0" u="none" strike="noStrike" dirty="0">
                          <a:solidFill>
                            <a:schemeClr val="tx1"/>
                          </a:solidFill>
                          <a:effectLst/>
                          <a:latin typeface="Bahnschrift Condensed" panose="020B0502040204020203" pitchFamily="34" charset="0"/>
                        </a:rPr>
                        <a:t> </a:t>
                      </a:r>
                      <a:r>
                        <a:rPr lang="en-SG" sz="2800" b="0" i="0" u="none" strike="noStrike" dirty="0" err="1">
                          <a:solidFill>
                            <a:schemeClr val="tx1"/>
                          </a:solidFill>
                          <a:effectLst/>
                          <a:latin typeface="Bahnschrift Condensed" panose="020B0502040204020203" pitchFamily="34" charset="0"/>
                        </a:rPr>
                        <a:t>mrt</a:t>
                      </a:r>
                      <a:r>
                        <a:rPr lang="en-SG" sz="2800" b="0" i="0" u="none" strike="noStrike" dirty="0">
                          <a:solidFill>
                            <a:schemeClr val="tx1"/>
                          </a:solidFill>
                          <a:effectLst/>
                          <a:latin typeface="Bahnschrift Condensed" panose="020B0502040204020203" pitchFamily="34" charset="0"/>
                        </a:rPr>
                        <a:t> 2km</a:t>
                      </a:r>
                    </a:p>
                  </a:txBody>
                  <a:tcPr marL="7620" marR="7620" marT="7620" marB="0" anchor="b"/>
                </a:tc>
                <a:extLst>
                  <a:ext uri="{0D108BD9-81ED-4DB2-BD59-A6C34878D82A}">
                    <a16:rowId xmlns:a16="http://schemas.microsoft.com/office/drawing/2014/main" val="2677088613"/>
                  </a:ext>
                </a:extLst>
              </a:tr>
              <a:tr h="899505">
                <a:tc>
                  <a:txBody>
                    <a:bodyPr/>
                    <a:lstStyle/>
                    <a:p>
                      <a:pPr algn="ctr" fontAlgn="b"/>
                      <a:r>
                        <a:rPr lang="en-SG" sz="1800" b="0" i="0" u="none" strike="noStrike" dirty="0">
                          <a:solidFill>
                            <a:srgbClr val="000000"/>
                          </a:solidFill>
                          <a:effectLst/>
                          <a:latin typeface="+mn-lt"/>
                        </a:rPr>
                        <a:t>302 UBI AVE 1</a:t>
                      </a:r>
                    </a:p>
                  </a:txBody>
                  <a:tcPr marL="7620" marR="7620" marT="7620" marB="0" anchor="b"/>
                </a:tc>
                <a:tc>
                  <a:txBody>
                    <a:bodyPr/>
                    <a:lstStyle/>
                    <a:p>
                      <a:pPr algn="ctr" fontAlgn="b"/>
                      <a:r>
                        <a:rPr lang="en-SG" sz="1800" b="0" i="0" u="none" strike="noStrike" dirty="0" err="1">
                          <a:solidFill>
                            <a:srgbClr val="000000"/>
                          </a:solidFill>
                          <a:effectLst/>
                          <a:latin typeface="+mn-lt"/>
                        </a:rPr>
                        <a:t>Maha</a:t>
                      </a:r>
                      <a:r>
                        <a:rPr lang="en-SG" sz="1800" b="0" i="0" u="none" strike="noStrike" dirty="0">
                          <a:solidFill>
                            <a:srgbClr val="000000"/>
                          </a:solidFill>
                          <a:effectLst/>
                          <a:latin typeface="+mn-lt"/>
                        </a:rPr>
                        <a:t> Bodhi School</a:t>
                      </a:r>
                    </a:p>
                  </a:txBody>
                  <a:tcPr marL="7620" marR="7620" marT="7620" marB="0" anchor="b"/>
                </a:tc>
                <a:tc>
                  <a:txBody>
                    <a:bodyPr/>
                    <a:lstStyle/>
                    <a:p>
                      <a:pPr algn="ctr" fontAlgn="b"/>
                      <a:r>
                        <a:rPr lang="en-SG" sz="1800" b="0" i="0" u="none" strike="noStrike" dirty="0">
                          <a:solidFill>
                            <a:srgbClr val="000000"/>
                          </a:solidFill>
                          <a:effectLst/>
                          <a:latin typeface="+mn-lt"/>
                        </a:rPr>
                        <a:t>0.214919641</a:t>
                      </a:r>
                    </a:p>
                  </a:txBody>
                  <a:tcPr marL="7620" marR="7620" marT="7620" marB="0" anchor="b"/>
                </a:tc>
                <a:tc>
                  <a:txBody>
                    <a:bodyPr/>
                    <a:lstStyle/>
                    <a:p>
                      <a:pPr algn="ctr" fontAlgn="b"/>
                      <a:r>
                        <a:rPr lang="en-SG" sz="1800" b="0" i="0" u="none" strike="noStrike" dirty="0">
                          <a:solidFill>
                            <a:srgbClr val="000000"/>
                          </a:solidFill>
                          <a:effectLst/>
                          <a:latin typeface="+mn-lt"/>
                        </a:rPr>
                        <a:t>5</a:t>
                      </a:r>
                    </a:p>
                  </a:txBody>
                  <a:tcPr marL="7620" marR="7620" marT="7620" marB="0" anchor="b"/>
                </a:tc>
                <a:tc>
                  <a:txBody>
                    <a:bodyPr/>
                    <a:lstStyle/>
                    <a:p>
                      <a:pPr algn="ctr" fontAlgn="b"/>
                      <a:r>
                        <a:rPr lang="en-SG" sz="1800" b="0" i="0" u="none" strike="noStrike" dirty="0" err="1">
                          <a:solidFill>
                            <a:srgbClr val="000000"/>
                          </a:solidFill>
                          <a:effectLst/>
                          <a:latin typeface="+mn-lt"/>
                        </a:rPr>
                        <a:t>Blk</a:t>
                      </a:r>
                      <a:r>
                        <a:rPr lang="en-SG" sz="1800" b="0" i="0" u="none" strike="noStrike" dirty="0">
                          <a:solidFill>
                            <a:srgbClr val="000000"/>
                          </a:solidFill>
                          <a:effectLst/>
                          <a:latin typeface="+mn-lt"/>
                        </a:rPr>
                        <a:t> 4A Eunos Crescent</a:t>
                      </a:r>
                    </a:p>
                  </a:txBody>
                  <a:tcPr marL="7620" marR="7620" marT="7620" marB="0" anchor="b"/>
                </a:tc>
                <a:tc>
                  <a:txBody>
                    <a:bodyPr/>
                    <a:lstStyle/>
                    <a:p>
                      <a:pPr algn="ctr" fontAlgn="b"/>
                      <a:r>
                        <a:rPr lang="en-SG" sz="1800" b="0" i="0" u="none" strike="noStrike" dirty="0">
                          <a:solidFill>
                            <a:srgbClr val="000000"/>
                          </a:solidFill>
                          <a:effectLst/>
                          <a:latin typeface="+mn-lt"/>
                        </a:rPr>
                        <a:t>1.181131406</a:t>
                      </a:r>
                    </a:p>
                  </a:txBody>
                  <a:tcPr marL="7620" marR="7620" marT="7620" marB="0" anchor="b"/>
                </a:tc>
                <a:tc>
                  <a:txBody>
                    <a:bodyPr/>
                    <a:lstStyle/>
                    <a:p>
                      <a:pPr algn="ctr" fontAlgn="b"/>
                      <a:r>
                        <a:rPr lang="en-SG" sz="1800" b="0" i="0" u="none" strike="noStrike">
                          <a:solidFill>
                            <a:srgbClr val="000000"/>
                          </a:solidFill>
                          <a:effectLst/>
                          <a:latin typeface="+mn-lt"/>
                        </a:rPr>
                        <a:t>9</a:t>
                      </a:r>
                    </a:p>
                  </a:txBody>
                  <a:tcPr marL="7620" marR="7620" marT="7620" marB="0" anchor="b"/>
                </a:tc>
                <a:tc>
                  <a:txBody>
                    <a:bodyPr/>
                    <a:lstStyle/>
                    <a:p>
                      <a:pPr algn="ctr" fontAlgn="b"/>
                      <a:r>
                        <a:rPr lang="en-SG" sz="1800" b="0" i="0" u="none" strike="noStrike" dirty="0">
                          <a:solidFill>
                            <a:srgbClr val="000000"/>
                          </a:solidFill>
                          <a:effectLst/>
                          <a:latin typeface="+mn-lt"/>
                        </a:rPr>
                        <a:t>UBI MRT STATION</a:t>
                      </a:r>
                    </a:p>
                  </a:txBody>
                  <a:tcPr marL="7620" marR="7620" marT="7620" marB="0" anchor="b"/>
                </a:tc>
                <a:tc>
                  <a:txBody>
                    <a:bodyPr/>
                    <a:lstStyle/>
                    <a:p>
                      <a:pPr algn="ctr" fontAlgn="b"/>
                      <a:r>
                        <a:rPr lang="en-SG" sz="1800" b="0" i="0" u="none" strike="noStrike" dirty="0">
                          <a:solidFill>
                            <a:srgbClr val="000000"/>
                          </a:solidFill>
                          <a:effectLst/>
                          <a:latin typeface="+mn-lt"/>
                        </a:rPr>
                        <a:t>0.215147266</a:t>
                      </a:r>
                    </a:p>
                  </a:txBody>
                  <a:tcPr marL="7620" marR="7620" marT="7620" marB="0" anchor="b"/>
                </a:tc>
                <a:tc>
                  <a:txBody>
                    <a:bodyPr/>
                    <a:lstStyle/>
                    <a:p>
                      <a:pPr algn="ctr" fontAlgn="b"/>
                      <a:r>
                        <a:rPr lang="en-SG" sz="1800" b="0" i="0" u="none" strike="noStrike">
                          <a:solidFill>
                            <a:srgbClr val="000000"/>
                          </a:solidFill>
                          <a:effectLst/>
                          <a:latin typeface="+mn-lt"/>
                        </a:rPr>
                        <a:t>10</a:t>
                      </a:r>
                    </a:p>
                  </a:txBody>
                  <a:tcPr marL="7620" marR="7620" marT="7620" marB="0" anchor="b"/>
                </a:tc>
                <a:extLst>
                  <a:ext uri="{0D108BD9-81ED-4DB2-BD59-A6C34878D82A}">
                    <a16:rowId xmlns:a16="http://schemas.microsoft.com/office/drawing/2014/main" val="3969972619"/>
                  </a:ext>
                </a:extLst>
              </a:tr>
              <a:tr h="1038349">
                <a:tc>
                  <a:txBody>
                    <a:bodyPr/>
                    <a:lstStyle/>
                    <a:p>
                      <a:pPr algn="ctr" fontAlgn="b"/>
                      <a:r>
                        <a:rPr lang="en-SG" sz="1800" b="0" i="0" u="none" strike="noStrike">
                          <a:solidFill>
                            <a:srgbClr val="000000"/>
                          </a:solidFill>
                          <a:effectLst/>
                          <a:latin typeface="+mn-lt"/>
                        </a:rPr>
                        <a:t>101A LOR 2 TOA PAYOH</a:t>
                      </a:r>
                    </a:p>
                  </a:txBody>
                  <a:tcPr marL="7620" marR="7620" marT="7620" marB="0" anchor="b"/>
                </a:tc>
                <a:tc>
                  <a:txBody>
                    <a:bodyPr/>
                    <a:lstStyle/>
                    <a:p>
                      <a:pPr algn="ctr" fontAlgn="b"/>
                      <a:r>
                        <a:rPr lang="en-SG" sz="1800" b="0" i="0" u="none" strike="noStrike" dirty="0">
                          <a:solidFill>
                            <a:srgbClr val="000000"/>
                          </a:solidFill>
                          <a:effectLst/>
                          <a:latin typeface="+mn-lt"/>
                        </a:rPr>
                        <a:t>Kheng Cheng School</a:t>
                      </a:r>
                    </a:p>
                  </a:txBody>
                  <a:tcPr marL="7620" marR="7620" marT="7620" marB="0" anchor="b"/>
                </a:tc>
                <a:tc>
                  <a:txBody>
                    <a:bodyPr/>
                    <a:lstStyle/>
                    <a:p>
                      <a:pPr algn="ctr" fontAlgn="b"/>
                      <a:r>
                        <a:rPr lang="en-SG" sz="1800" b="0" i="0" u="none" strike="noStrike" dirty="0">
                          <a:solidFill>
                            <a:srgbClr val="000000"/>
                          </a:solidFill>
                          <a:effectLst/>
                          <a:latin typeface="+mn-lt"/>
                        </a:rPr>
                        <a:t>0.263901055</a:t>
                      </a:r>
                    </a:p>
                  </a:txBody>
                  <a:tcPr marL="7620" marR="7620" marT="7620" marB="0" anchor="b"/>
                </a:tc>
                <a:tc>
                  <a:txBody>
                    <a:bodyPr/>
                    <a:lstStyle/>
                    <a:p>
                      <a:pPr algn="ctr" fontAlgn="b"/>
                      <a:r>
                        <a:rPr lang="en-SG" sz="1800" b="0" i="0" u="none" strike="noStrike" dirty="0">
                          <a:solidFill>
                            <a:srgbClr val="000000"/>
                          </a:solidFill>
                          <a:effectLst/>
                          <a:latin typeface="+mn-lt"/>
                        </a:rPr>
                        <a:t>13</a:t>
                      </a:r>
                    </a:p>
                  </a:txBody>
                  <a:tcPr marL="7620" marR="7620" marT="7620" marB="0" anchor="b"/>
                </a:tc>
                <a:tc>
                  <a:txBody>
                    <a:bodyPr/>
                    <a:lstStyle/>
                    <a:p>
                      <a:pPr algn="ctr" fontAlgn="b"/>
                      <a:r>
                        <a:rPr lang="en-US" sz="1800" b="0" i="0" u="none" strike="noStrike" dirty="0">
                          <a:solidFill>
                            <a:srgbClr val="000000"/>
                          </a:solidFill>
                          <a:effectLst/>
                          <a:latin typeface="+mn-lt"/>
                        </a:rPr>
                        <a:t>Blk 93 Toa Payoh Lorong 4</a:t>
                      </a:r>
                    </a:p>
                  </a:txBody>
                  <a:tcPr marL="7620" marR="7620" marT="7620" marB="0" anchor="b"/>
                </a:tc>
                <a:tc>
                  <a:txBody>
                    <a:bodyPr/>
                    <a:lstStyle/>
                    <a:p>
                      <a:pPr algn="ctr" fontAlgn="b"/>
                      <a:r>
                        <a:rPr lang="en-SG" sz="1800" b="0" i="0" u="none" strike="noStrike" dirty="0">
                          <a:solidFill>
                            <a:srgbClr val="000000"/>
                          </a:solidFill>
                          <a:effectLst/>
                          <a:latin typeface="+mn-lt"/>
                        </a:rPr>
                        <a:t>0.287251407</a:t>
                      </a:r>
                    </a:p>
                  </a:txBody>
                  <a:tcPr marL="7620" marR="7620" marT="7620" marB="0" anchor="b"/>
                </a:tc>
                <a:tc>
                  <a:txBody>
                    <a:bodyPr/>
                    <a:lstStyle/>
                    <a:p>
                      <a:pPr algn="ctr" fontAlgn="b"/>
                      <a:r>
                        <a:rPr lang="en-SG" sz="1800" b="0" i="0" u="none" strike="noStrike" dirty="0">
                          <a:solidFill>
                            <a:srgbClr val="000000"/>
                          </a:solidFill>
                          <a:effectLst/>
                          <a:latin typeface="+mn-lt"/>
                        </a:rPr>
                        <a:t>6</a:t>
                      </a:r>
                    </a:p>
                  </a:txBody>
                  <a:tcPr marL="7620" marR="7620" marT="7620" marB="0" anchor="b"/>
                </a:tc>
                <a:tc>
                  <a:txBody>
                    <a:bodyPr/>
                    <a:lstStyle/>
                    <a:p>
                      <a:pPr algn="ctr" fontAlgn="b"/>
                      <a:r>
                        <a:rPr lang="en-SG" sz="1800" b="0" i="0" u="none" strike="noStrike">
                          <a:solidFill>
                            <a:srgbClr val="000000"/>
                          </a:solidFill>
                          <a:effectLst/>
                          <a:latin typeface="+mn-lt"/>
                        </a:rPr>
                        <a:t>BRADDELL MRT STATION</a:t>
                      </a:r>
                    </a:p>
                  </a:txBody>
                  <a:tcPr marL="7620" marR="7620" marT="7620" marB="0" anchor="b"/>
                </a:tc>
                <a:tc>
                  <a:txBody>
                    <a:bodyPr/>
                    <a:lstStyle/>
                    <a:p>
                      <a:pPr algn="ctr" fontAlgn="b"/>
                      <a:r>
                        <a:rPr lang="en-SG" sz="1800" b="0" i="0" u="none" strike="noStrike" dirty="0">
                          <a:solidFill>
                            <a:srgbClr val="000000"/>
                          </a:solidFill>
                          <a:effectLst/>
                          <a:latin typeface="+mn-lt"/>
                        </a:rPr>
                        <a:t>0.096223032</a:t>
                      </a:r>
                    </a:p>
                  </a:txBody>
                  <a:tcPr marL="7620" marR="7620" marT="7620" marB="0" anchor="b"/>
                </a:tc>
                <a:tc>
                  <a:txBody>
                    <a:bodyPr/>
                    <a:lstStyle/>
                    <a:p>
                      <a:pPr algn="ctr" fontAlgn="b"/>
                      <a:r>
                        <a:rPr lang="en-SG" sz="1800" b="0" i="0" u="none" strike="noStrike">
                          <a:solidFill>
                            <a:srgbClr val="000000"/>
                          </a:solidFill>
                          <a:effectLst/>
                          <a:latin typeface="+mn-lt"/>
                        </a:rPr>
                        <a:t>7</a:t>
                      </a:r>
                    </a:p>
                  </a:txBody>
                  <a:tcPr marL="7620" marR="7620" marT="7620" marB="0" anchor="b"/>
                </a:tc>
                <a:extLst>
                  <a:ext uri="{0D108BD9-81ED-4DB2-BD59-A6C34878D82A}">
                    <a16:rowId xmlns:a16="http://schemas.microsoft.com/office/drawing/2014/main" val="3469118256"/>
                  </a:ext>
                </a:extLst>
              </a:tr>
              <a:tr h="1038349">
                <a:tc>
                  <a:txBody>
                    <a:bodyPr/>
                    <a:lstStyle/>
                    <a:p>
                      <a:pPr algn="ctr" fontAlgn="b"/>
                      <a:r>
                        <a:rPr lang="en-SG" sz="1800" b="0" i="0" u="none" strike="noStrike">
                          <a:solidFill>
                            <a:srgbClr val="000000"/>
                          </a:solidFill>
                          <a:effectLst/>
                          <a:latin typeface="+mn-lt"/>
                        </a:rPr>
                        <a:t>689A WOODLANDS DR 75</a:t>
                      </a:r>
                    </a:p>
                  </a:txBody>
                  <a:tcPr marL="7620" marR="7620" marT="7620" marB="0" anchor="b"/>
                </a:tc>
                <a:tc>
                  <a:txBody>
                    <a:bodyPr/>
                    <a:lstStyle/>
                    <a:p>
                      <a:pPr algn="ctr" fontAlgn="b"/>
                      <a:r>
                        <a:rPr lang="en-SG" sz="1800" b="0" i="0" u="none" strike="noStrike">
                          <a:solidFill>
                            <a:srgbClr val="000000"/>
                          </a:solidFill>
                          <a:effectLst/>
                          <a:latin typeface="+mn-lt"/>
                        </a:rPr>
                        <a:t>Greenwood Primary School</a:t>
                      </a:r>
                    </a:p>
                  </a:txBody>
                  <a:tcPr marL="7620" marR="7620" marT="7620" marB="0" anchor="b"/>
                </a:tc>
                <a:tc>
                  <a:txBody>
                    <a:bodyPr/>
                    <a:lstStyle/>
                    <a:p>
                      <a:pPr algn="ctr" fontAlgn="b"/>
                      <a:r>
                        <a:rPr lang="en-SG" sz="1800" b="0" i="0" u="none" strike="noStrike" dirty="0">
                          <a:solidFill>
                            <a:srgbClr val="000000"/>
                          </a:solidFill>
                          <a:effectLst/>
                          <a:latin typeface="+mn-lt"/>
                        </a:rPr>
                        <a:t>0.598400261</a:t>
                      </a:r>
                    </a:p>
                  </a:txBody>
                  <a:tcPr marL="7620" marR="7620" marT="7620" marB="0" anchor="b"/>
                </a:tc>
                <a:tc>
                  <a:txBody>
                    <a:bodyPr/>
                    <a:lstStyle/>
                    <a:p>
                      <a:pPr algn="ctr" fontAlgn="b"/>
                      <a:r>
                        <a:rPr lang="en-SG" sz="1800" b="0" i="0" u="none" strike="noStrike" dirty="0">
                          <a:solidFill>
                            <a:srgbClr val="000000"/>
                          </a:solidFill>
                          <a:effectLst/>
                          <a:latin typeface="+mn-lt"/>
                        </a:rPr>
                        <a:t>18</a:t>
                      </a:r>
                    </a:p>
                  </a:txBody>
                  <a:tcPr marL="7620" marR="7620" marT="7620" marB="0" anchor="b"/>
                </a:tc>
                <a:tc>
                  <a:txBody>
                    <a:bodyPr/>
                    <a:lstStyle/>
                    <a:p>
                      <a:pPr algn="ctr" fontAlgn="b"/>
                      <a:r>
                        <a:rPr lang="en-SG" sz="1800" b="0" i="0" u="none" strike="noStrike" dirty="0">
                          <a:solidFill>
                            <a:srgbClr val="000000"/>
                          </a:solidFill>
                          <a:effectLst/>
                          <a:latin typeface="+mn-lt"/>
                        </a:rPr>
                        <a:t>Chong Pang Market &amp; Food Centre</a:t>
                      </a:r>
                    </a:p>
                  </a:txBody>
                  <a:tcPr marL="7620" marR="7620" marT="7620" marB="0" anchor="b"/>
                </a:tc>
                <a:tc>
                  <a:txBody>
                    <a:bodyPr/>
                    <a:lstStyle/>
                    <a:p>
                      <a:pPr algn="ctr" fontAlgn="b"/>
                      <a:r>
                        <a:rPr lang="en-SG" sz="1800" b="0" i="0" u="none" strike="noStrike" dirty="0">
                          <a:solidFill>
                            <a:srgbClr val="000000"/>
                          </a:solidFill>
                          <a:effectLst/>
                          <a:latin typeface="+mn-lt"/>
                        </a:rPr>
                        <a:t>2.647964374</a:t>
                      </a:r>
                    </a:p>
                  </a:txBody>
                  <a:tcPr marL="7620" marR="7620" marT="7620" marB="0" anchor="b"/>
                </a:tc>
                <a:tc>
                  <a:txBody>
                    <a:bodyPr/>
                    <a:lstStyle/>
                    <a:p>
                      <a:pPr algn="ctr" fontAlgn="b"/>
                      <a:r>
                        <a:rPr lang="en-SG" sz="1800" b="0" i="0" u="none" strike="noStrike" dirty="0">
                          <a:solidFill>
                            <a:srgbClr val="000000"/>
                          </a:solidFill>
                          <a:effectLst/>
                          <a:latin typeface="+mn-lt"/>
                        </a:rPr>
                        <a:t>0</a:t>
                      </a:r>
                    </a:p>
                  </a:txBody>
                  <a:tcPr marL="7620" marR="7620" marT="7620" marB="0" anchor="b"/>
                </a:tc>
                <a:tc>
                  <a:txBody>
                    <a:bodyPr/>
                    <a:lstStyle/>
                    <a:p>
                      <a:pPr algn="ctr" fontAlgn="b"/>
                      <a:r>
                        <a:rPr lang="en-SG" sz="1800" b="0" i="0" u="none" strike="noStrike" dirty="0">
                          <a:solidFill>
                            <a:srgbClr val="000000"/>
                          </a:solidFill>
                          <a:effectLst/>
                          <a:latin typeface="+mn-lt"/>
                        </a:rPr>
                        <a:t>ADMIRALTY MRT STATION</a:t>
                      </a:r>
                    </a:p>
                  </a:txBody>
                  <a:tcPr marL="7620" marR="7620" marT="7620" marB="0" anchor="b"/>
                </a:tc>
                <a:tc>
                  <a:txBody>
                    <a:bodyPr/>
                    <a:lstStyle/>
                    <a:p>
                      <a:pPr algn="ctr" fontAlgn="b"/>
                      <a:r>
                        <a:rPr lang="en-SG" sz="1800" b="0" i="0" u="none" strike="noStrike" dirty="0">
                          <a:solidFill>
                            <a:srgbClr val="000000"/>
                          </a:solidFill>
                          <a:effectLst/>
                          <a:latin typeface="+mn-lt"/>
                        </a:rPr>
                        <a:t>0.87803641</a:t>
                      </a:r>
                    </a:p>
                  </a:txBody>
                  <a:tcPr marL="7620" marR="7620" marT="7620" marB="0" anchor="b"/>
                </a:tc>
                <a:tc>
                  <a:txBody>
                    <a:bodyPr/>
                    <a:lstStyle/>
                    <a:p>
                      <a:pPr algn="ctr" fontAlgn="b"/>
                      <a:r>
                        <a:rPr lang="en-SG" sz="1800" b="0" i="0" u="none" strike="noStrike" dirty="0">
                          <a:solidFill>
                            <a:srgbClr val="000000"/>
                          </a:solidFill>
                          <a:effectLst/>
                          <a:latin typeface="+mn-lt"/>
                        </a:rPr>
                        <a:t>2</a:t>
                      </a:r>
                    </a:p>
                  </a:txBody>
                  <a:tcPr marL="7620" marR="7620" marT="7620" marB="0" anchor="b"/>
                </a:tc>
                <a:extLst>
                  <a:ext uri="{0D108BD9-81ED-4DB2-BD59-A6C34878D82A}">
                    <a16:rowId xmlns:a16="http://schemas.microsoft.com/office/drawing/2014/main" val="107623376"/>
                  </a:ext>
                </a:extLst>
              </a:tr>
              <a:tr h="1038349">
                <a:tc>
                  <a:txBody>
                    <a:bodyPr/>
                    <a:lstStyle/>
                    <a:p>
                      <a:pPr algn="ctr" fontAlgn="b"/>
                      <a:r>
                        <a:rPr lang="en-US" sz="1800" b="0" i="0" u="none" strike="noStrike">
                          <a:solidFill>
                            <a:srgbClr val="000000"/>
                          </a:solidFill>
                          <a:effectLst/>
                          <a:latin typeface="+mn-lt"/>
                        </a:rPr>
                        <a:t>658C JURONG WEST ST 65</a:t>
                      </a:r>
                    </a:p>
                  </a:txBody>
                  <a:tcPr marL="7620" marR="7620" marT="7620" marB="0" anchor="b"/>
                </a:tc>
                <a:tc>
                  <a:txBody>
                    <a:bodyPr/>
                    <a:lstStyle/>
                    <a:p>
                      <a:pPr algn="ctr" fontAlgn="b"/>
                      <a:r>
                        <a:rPr lang="en-SG" sz="1800" b="0" i="0" u="none" strike="noStrike">
                          <a:solidFill>
                            <a:srgbClr val="000000"/>
                          </a:solidFill>
                          <a:effectLst/>
                          <a:latin typeface="+mn-lt"/>
                        </a:rPr>
                        <a:t>Frontier Primary School</a:t>
                      </a:r>
                    </a:p>
                  </a:txBody>
                  <a:tcPr marL="7620" marR="7620" marT="7620" marB="0" anchor="b"/>
                </a:tc>
                <a:tc>
                  <a:txBody>
                    <a:bodyPr/>
                    <a:lstStyle/>
                    <a:p>
                      <a:pPr algn="ctr" fontAlgn="b"/>
                      <a:r>
                        <a:rPr lang="en-SG" sz="1800" b="0" i="0" u="none" strike="noStrike">
                          <a:solidFill>
                            <a:srgbClr val="000000"/>
                          </a:solidFill>
                          <a:effectLst/>
                          <a:latin typeface="+mn-lt"/>
                        </a:rPr>
                        <a:t>0.091421576</a:t>
                      </a:r>
                    </a:p>
                  </a:txBody>
                  <a:tcPr marL="7620" marR="7620" marT="7620" marB="0" anchor="b"/>
                </a:tc>
                <a:tc>
                  <a:txBody>
                    <a:bodyPr/>
                    <a:lstStyle/>
                    <a:p>
                      <a:pPr algn="ctr" fontAlgn="b"/>
                      <a:r>
                        <a:rPr lang="en-SG" sz="1800" b="0" i="0" u="none" strike="noStrike">
                          <a:solidFill>
                            <a:srgbClr val="000000"/>
                          </a:solidFill>
                          <a:effectLst/>
                          <a:latin typeface="+mn-lt"/>
                        </a:rPr>
                        <a:t>16</a:t>
                      </a:r>
                    </a:p>
                  </a:txBody>
                  <a:tcPr marL="7620" marR="7620" marT="7620" marB="0" anchor="b"/>
                </a:tc>
                <a:tc>
                  <a:txBody>
                    <a:bodyPr/>
                    <a:lstStyle/>
                    <a:p>
                      <a:pPr algn="ctr" fontAlgn="b"/>
                      <a:r>
                        <a:rPr lang="en-SG" sz="1800" b="0" i="0" u="none" strike="noStrike" dirty="0">
                          <a:solidFill>
                            <a:srgbClr val="000000"/>
                          </a:solidFill>
                          <a:effectLst/>
                          <a:latin typeface="+mn-lt"/>
                        </a:rPr>
                        <a:t>Taman Jurong Market &amp; Food Centre</a:t>
                      </a:r>
                    </a:p>
                  </a:txBody>
                  <a:tcPr marL="7620" marR="7620" marT="7620" marB="0" anchor="b"/>
                </a:tc>
                <a:tc>
                  <a:txBody>
                    <a:bodyPr/>
                    <a:lstStyle/>
                    <a:p>
                      <a:pPr algn="ctr" fontAlgn="b"/>
                      <a:r>
                        <a:rPr lang="en-SG" sz="1800" b="0" i="0" u="none" strike="noStrike" dirty="0">
                          <a:solidFill>
                            <a:srgbClr val="000000"/>
                          </a:solidFill>
                          <a:effectLst/>
                          <a:latin typeface="+mn-lt"/>
                        </a:rPr>
                        <a:t>2.355161531</a:t>
                      </a:r>
                    </a:p>
                  </a:txBody>
                  <a:tcPr marL="7620" marR="7620" marT="7620" marB="0" anchor="b"/>
                </a:tc>
                <a:tc>
                  <a:txBody>
                    <a:bodyPr/>
                    <a:lstStyle/>
                    <a:p>
                      <a:pPr algn="ctr" fontAlgn="b"/>
                      <a:r>
                        <a:rPr lang="en-SG" sz="1800" b="0" i="0" u="none" strike="noStrike" dirty="0">
                          <a:solidFill>
                            <a:srgbClr val="000000"/>
                          </a:solidFill>
                          <a:effectLst/>
                          <a:latin typeface="+mn-lt"/>
                        </a:rPr>
                        <a:t>0</a:t>
                      </a:r>
                    </a:p>
                  </a:txBody>
                  <a:tcPr marL="7620" marR="7620" marT="7620" marB="0" anchor="b"/>
                </a:tc>
                <a:tc>
                  <a:txBody>
                    <a:bodyPr/>
                    <a:lstStyle/>
                    <a:p>
                      <a:pPr algn="ctr" fontAlgn="b"/>
                      <a:r>
                        <a:rPr lang="en-SG" sz="1800" b="0" i="0" u="none" strike="noStrike" dirty="0">
                          <a:solidFill>
                            <a:srgbClr val="000000"/>
                          </a:solidFill>
                          <a:effectLst/>
                          <a:latin typeface="+mn-lt"/>
                        </a:rPr>
                        <a:t>PIONEER MRT STATION</a:t>
                      </a:r>
                    </a:p>
                  </a:txBody>
                  <a:tcPr marL="7620" marR="7620" marT="7620" marB="0" anchor="b"/>
                </a:tc>
                <a:tc>
                  <a:txBody>
                    <a:bodyPr/>
                    <a:lstStyle/>
                    <a:p>
                      <a:pPr algn="ctr" fontAlgn="b"/>
                      <a:r>
                        <a:rPr lang="en-SG" sz="1800" b="0" i="0" u="none" strike="noStrike" dirty="0">
                          <a:solidFill>
                            <a:srgbClr val="000000"/>
                          </a:solidFill>
                          <a:effectLst/>
                          <a:latin typeface="+mn-lt"/>
                        </a:rPr>
                        <a:t>0.35643256</a:t>
                      </a:r>
                    </a:p>
                  </a:txBody>
                  <a:tcPr marL="7620" marR="7620" marT="7620" marB="0" anchor="b"/>
                </a:tc>
                <a:tc>
                  <a:txBody>
                    <a:bodyPr/>
                    <a:lstStyle/>
                    <a:p>
                      <a:pPr algn="ctr" fontAlgn="b"/>
                      <a:r>
                        <a:rPr lang="en-SG" sz="1800" b="0" i="0" u="none" strike="noStrike" dirty="0">
                          <a:solidFill>
                            <a:srgbClr val="000000"/>
                          </a:solidFill>
                          <a:effectLst/>
                          <a:latin typeface="+mn-lt"/>
                        </a:rPr>
                        <a:t>2</a:t>
                      </a:r>
                    </a:p>
                  </a:txBody>
                  <a:tcPr marL="7620" marR="7620" marT="7620" marB="0" anchor="b"/>
                </a:tc>
                <a:extLst>
                  <a:ext uri="{0D108BD9-81ED-4DB2-BD59-A6C34878D82A}">
                    <a16:rowId xmlns:a16="http://schemas.microsoft.com/office/drawing/2014/main" val="429019096"/>
                  </a:ext>
                </a:extLst>
              </a:tr>
            </a:tbl>
          </a:graphicData>
        </a:graphic>
      </p:graphicFrame>
    </p:spTree>
    <p:extLst>
      <p:ext uri="{BB962C8B-B14F-4D97-AF65-F5344CB8AC3E}">
        <p14:creationId xmlns:p14="http://schemas.microsoft.com/office/powerpoint/2010/main" val="1124049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5B57C5D-E6B2-41AD-A662-49AD21E37759}"/>
              </a:ext>
            </a:extLst>
          </p:cNvPr>
          <p:cNvSpPr txBox="1"/>
          <p:nvPr/>
        </p:nvSpPr>
        <p:spPr>
          <a:xfrm>
            <a:off x="244549" y="2254102"/>
            <a:ext cx="2636874" cy="646331"/>
          </a:xfrm>
          <a:prstGeom prst="rect">
            <a:avLst/>
          </a:prstGeom>
          <a:noFill/>
        </p:spPr>
        <p:txBody>
          <a:bodyPr wrap="square" rtlCol="0">
            <a:spAutoFit/>
          </a:bodyPr>
          <a:lstStyle/>
          <a:p>
            <a:endParaRPr lang="en-SG" dirty="0"/>
          </a:p>
          <a:p>
            <a:pPr marL="285750" indent="-285750">
              <a:buFont typeface="Arial" panose="020B0604020202020204" pitchFamily="34" charset="0"/>
              <a:buChar char="•"/>
            </a:pPr>
            <a:endParaRPr lang="en-SG" dirty="0"/>
          </a:p>
        </p:txBody>
      </p:sp>
      <p:pic>
        <p:nvPicPr>
          <p:cNvPr id="10" name="Picture 9">
            <a:extLst>
              <a:ext uri="{FF2B5EF4-FFF2-40B4-BE49-F238E27FC236}">
                <a16:creationId xmlns:a16="http://schemas.microsoft.com/office/drawing/2014/main" id="{00ABA829-3815-4553-932A-2B5443D19DA9}"/>
              </a:ext>
            </a:extLst>
          </p:cNvPr>
          <p:cNvPicPr>
            <a:picLocks noChangeAspect="1"/>
          </p:cNvPicPr>
          <p:nvPr/>
        </p:nvPicPr>
        <p:blipFill>
          <a:blip r:embed="rId3"/>
          <a:stretch>
            <a:fillRect/>
          </a:stretch>
        </p:blipFill>
        <p:spPr>
          <a:xfrm>
            <a:off x="586222" y="3980379"/>
            <a:ext cx="5349104" cy="2880000"/>
          </a:xfrm>
          <a:prstGeom prst="rect">
            <a:avLst/>
          </a:prstGeom>
        </p:spPr>
      </p:pic>
      <p:pic>
        <p:nvPicPr>
          <p:cNvPr id="14" name="Picture 13">
            <a:extLst>
              <a:ext uri="{FF2B5EF4-FFF2-40B4-BE49-F238E27FC236}">
                <a16:creationId xmlns:a16="http://schemas.microsoft.com/office/drawing/2014/main" id="{9BCB2112-121A-4186-912D-E64E97D44764}"/>
              </a:ext>
            </a:extLst>
          </p:cNvPr>
          <p:cNvPicPr>
            <a:picLocks noChangeAspect="1"/>
          </p:cNvPicPr>
          <p:nvPr/>
        </p:nvPicPr>
        <p:blipFill>
          <a:blip r:embed="rId4"/>
          <a:stretch>
            <a:fillRect/>
          </a:stretch>
        </p:blipFill>
        <p:spPr>
          <a:xfrm>
            <a:off x="520532" y="549000"/>
            <a:ext cx="5349104" cy="2880000"/>
          </a:xfrm>
          <a:prstGeom prst="rect">
            <a:avLst/>
          </a:prstGeom>
        </p:spPr>
      </p:pic>
      <p:pic>
        <p:nvPicPr>
          <p:cNvPr id="16" name="Picture 15">
            <a:extLst>
              <a:ext uri="{FF2B5EF4-FFF2-40B4-BE49-F238E27FC236}">
                <a16:creationId xmlns:a16="http://schemas.microsoft.com/office/drawing/2014/main" id="{E8470486-BB27-4F5B-980E-78F1F195FA72}"/>
              </a:ext>
            </a:extLst>
          </p:cNvPr>
          <p:cNvPicPr>
            <a:picLocks noChangeAspect="1"/>
          </p:cNvPicPr>
          <p:nvPr/>
        </p:nvPicPr>
        <p:blipFill>
          <a:blip r:embed="rId5"/>
          <a:stretch>
            <a:fillRect/>
          </a:stretch>
        </p:blipFill>
        <p:spPr>
          <a:xfrm>
            <a:off x="6162684" y="3963114"/>
            <a:ext cx="5349103" cy="2880000"/>
          </a:xfrm>
          <a:prstGeom prst="rect">
            <a:avLst/>
          </a:prstGeom>
        </p:spPr>
      </p:pic>
      <p:pic>
        <p:nvPicPr>
          <p:cNvPr id="4" name="Picture 3">
            <a:extLst>
              <a:ext uri="{FF2B5EF4-FFF2-40B4-BE49-F238E27FC236}">
                <a16:creationId xmlns:a16="http://schemas.microsoft.com/office/drawing/2014/main" id="{37A936A6-845B-4849-BC66-D6AEC7FB36A4}"/>
              </a:ext>
            </a:extLst>
          </p:cNvPr>
          <p:cNvPicPr>
            <a:picLocks noChangeAspect="1"/>
          </p:cNvPicPr>
          <p:nvPr/>
        </p:nvPicPr>
        <p:blipFill>
          <a:blip r:embed="rId6"/>
          <a:stretch>
            <a:fillRect/>
          </a:stretch>
        </p:blipFill>
        <p:spPr>
          <a:xfrm>
            <a:off x="5935326" y="605711"/>
            <a:ext cx="5349105" cy="2880000"/>
          </a:xfrm>
          <a:prstGeom prst="rect">
            <a:avLst/>
          </a:prstGeom>
        </p:spPr>
      </p:pic>
      <p:sp>
        <p:nvSpPr>
          <p:cNvPr id="24" name="TextBox 23">
            <a:extLst>
              <a:ext uri="{FF2B5EF4-FFF2-40B4-BE49-F238E27FC236}">
                <a16:creationId xmlns:a16="http://schemas.microsoft.com/office/drawing/2014/main" id="{D69C952C-E78B-48EA-80A1-53D043F41746}"/>
              </a:ext>
            </a:extLst>
          </p:cNvPr>
          <p:cNvSpPr txBox="1"/>
          <p:nvPr/>
        </p:nvSpPr>
        <p:spPr>
          <a:xfrm>
            <a:off x="1765005" y="357000"/>
            <a:ext cx="2860158" cy="400110"/>
          </a:xfrm>
          <a:prstGeom prst="rect">
            <a:avLst/>
          </a:prstGeom>
          <a:solidFill>
            <a:schemeClr val="bg1"/>
          </a:solidFill>
        </p:spPr>
        <p:txBody>
          <a:bodyPr wrap="square" rtlCol="0">
            <a:spAutoFit/>
          </a:bodyPr>
          <a:lstStyle/>
          <a:p>
            <a:pPr algn="ctr"/>
            <a:r>
              <a:rPr lang="en-SG" sz="2000" dirty="0"/>
              <a:t>Distance Supermarket</a:t>
            </a:r>
          </a:p>
        </p:txBody>
      </p:sp>
      <p:sp>
        <p:nvSpPr>
          <p:cNvPr id="25" name="TextBox 24">
            <a:extLst>
              <a:ext uri="{FF2B5EF4-FFF2-40B4-BE49-F238E27FC236}">
                <a16:creationId xmlns:a16="http://schemas.microsoft.com/office/drawing/2014/main" id="{B45208F1-50B3-470F-BF62-31F533BCBD1B}"/>
              </a:ext>
            </a:extLst>
          </p:cNvPr>
          <p:cNvSpPr txBox="1"/>
          <p:nvPr/>
        </p:nvSpPr>
        <p:spPr>
          <a:xfrm>
            <a:off x="6995159" y="405656"/>
            <a:ext cx="2860158" cy="400110"/>
          </a:xfrm>
          <a:prstGeom prst="rect">
            <a:avLst/>
          </a:prstGeom>
          <a:solidFill>
            <a:schemeClr val="bg1"/>
          </a:solidFill>
        </p:spPr>
        <p:txBody>
          <a:bodyPr wrap="square" rtlCol="0">
            <a:spAutoFit/>
          </a:bodyPr>
          <a:lstStyle/>
          <a:p>
            <a:pPr algn="ctr"/>
            <a:r>
              <a:rPr lang="en-SG" sz="2000" dirty="0"/>
              <a:t>Distance Hawker</a:t>
            </a:r>
          </a:p>
        </p:txBody>
      </p:sp>
      <p:sp>
        <p:nvSpPr>
          <p:cNvPr id="26" name="TextBox 25">
            <a:extLst>
              <a:ext uri="{FF2B5EF4-FFF2-40B4-BE49-F238E27FC236}">
                <a16:creationId xmlns:a16="http://schemas.microsoft.com/office/drawing/2014/main" id="{5175269D-8BE4-467F-A413-F2E19D132733}"/>
              </a:ext>
            </a:extLst>
          </p:cNvPr>
          <p:cNvSpPr txBox="1"/>
          <p:nvPr/>
        </p:nvSpPr>
        <p:spPr>
          <a:xfrm>
            <a:off x="7179799" y="3824313"/>
            <a:ext cx="2860158" cy="400110"/>
          </a:xfrm>
          <a:prstGeom prst="rect">
            <a:avLst/>
          </a:prstGeom>
          <a:solidFill>
            <a:schemeClr val="bg1"/>
          </a:solidFill>
        </p:spPr>
        <p:txBody>
          <a:bodyPr wrap="square" rtlCol="0">
            <a:spAutoFit/>
          </a:bodyPr>
          <a:lstStyle/>
          <a:p>
            <a:pPr algn="ctr"/>
            <a:r>
              <a:rPr lang="en-SG" sz="2000" dirty="0"/>
              <a:t>Distance School</a:t>
            </a:r>
          </a:p>
        </p:txBody>
      </p:sp>
      <p:sp>
        <p:nvSpPr>
          <p:cNvPr id="27" name="TextBox 26">
            <a:extLst>
              <a:ext uri="{FF2B5EF4-FFF2-40B4-BE49-F238E27FC236}">
                <a16:creationId xmlns:a16="http://schemas.microsoft.com/office/drawing/2014/main" id="{3251AD1B-CCF8-4994-AA70-0F847BDB34B3}"/>
              </a:ext>
            </a:extLst>
          </p:cNvPr>
          <p:cNvSpPr txBox="1"/>
          <p:nvPr/>
        </p:nvSpPr>
        <p:spPr>
          <a:xfrm>
            <a:off x="1765005" y="3800153"/>
            <a:ext cx="2860158" cy="400110"/>
          </a:xfrm>
          <a:prstGeom prst="rect">
            <a:avLst/>
          </a:prstGeom>
          <a:solidFill>
            <a:schemeClr val="bg1"/>
          </a:solidFill>
        </p:spPr>
        <p:txBody>
          <a:bodyPr wrap="square" rtlCol="0">
            <a:spAutoFit/>
          </a:bodyPr>
          <a:lstStyle/>
          <a:p>
            <a:pPr algn="ctr"/>
            <a:r>
              <a:rPr lang="en-SG" sz="2000" dirty="0"/>
              <a:t>Distance MRT</a:t>
            </a:r>
          </a:p>
        </p:txBody>
      </p:sp>
    </p:spTree>
    <p:extLst>
      <p:ext uri="{BB962C8B-B14F-4D97-AF65-F5344CB8AC3E}">
        <p14:creationId xmlns:p14="http://schemas.microsoft.com/office/powerpoint/2010/main" val="544090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6000"/>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FADDD9-7321-4764-8E22-4C0561461372}"/>
              </a:ext>
            </a:extLst>
          </p:cNvPr>
          <p:cNvSpPr/>
          <p:nvPr/>
        </p:nvSpPr>
        <p:spPr>
          <a:xfrm>
            <a:off x="360680" y="1546192"/>
            <a:ext cx="11470640" cy="50154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a:extLst>
              <a:ext uri="{FF2B5EF4-FFF2-40B4-BE49-F238E27FC236}">
                <a16:creationId xmlns:a16="http://schemas.microsoft.com/office/drawing/2014/main" id="{523BC87B-CEA1-48D5-B4F8-AD301BDCD80C}"/>
              </a:ext>
            </a:extLst>
          </p:cNvPr>
          <p:cNvSpPr>
            <a:spLocks noGrp="1"/>
          </p:cNvSpPr>
          <p:nvPr>
            <p:ph type="title"/>
          </p:nvPr>
        </p:nvSpPr>
        <p:spPr>
          <a:xfrm>
            <a:off x="2231136" y="227846"/>
            <a:ext cx="7729728" cy="1001514"/>
          </a:xfrm>
        </p:spPr>
        <p:txBody>
          <a:bodyPr/>
          <a:lstStyle/>
          <a:p>
            <a:r>
              <a:rPr lang="en-SG" dirty="0">
                <a:latin typeface="Arial Black" panose="020B0A04020102020204" pitchFamily="34" charset="0"/>
              </a:rPr>
              <a:t>Introduction</a:t>
            </a:r>
          </a:p>
        </p:txBody>
      </p:sp>
      <p:sp>
        <p:nvSpPr>
          <p:cNvPr id="3" name="Content Placeholder 2">
            <a:extLst>
              <a:ext uri="{FF2B5EF4-FFF2-40B4-BE49-F238E27FC236}">
                <a16:creationId xmlns:a16="http://schemas.microsoft.com/office/drawing/2014/main" id="{2E6CFB32-A59D-4E25-BEAA-0735538F8B62}"/>
              </a:ext>
            </a:extLst>
          </p:cNvPr>
          <p:cNvSpPr>
            <a:spLocks noGrp="1"/>
          </p:cNvSpPr>
          <p:nvPr>
            <p:ph idx="1"/>
          </p:nvPr>
        </p:nvSpPr>
        <p:spPr>
          <a:xfrm>
            <a:off x="534385" y="1679163"/>
            <a:ext cx="10736127" cy="2373007"/>
          </a:xfrm>
          <a:noFill/>
          <a:effectLst>
            <a:softEdge rad="342900"/>
          </a:effectLst>
        </p:spPr>
        <p:txBody>
          <a:bodyPr>
            <a:normAutofit fontScale="85000" lnSpcReduction="20000"/>
          </a:bodyPr>
          <a:lstStyle/>
          <a:p>
            <a:pPr marL="0" indent="0" algn="ctr">
              <a:buNone/>
            </a:pPr>
            <a:r>
              <a:rPr lang="en-SG" sz="3300" dirty="0"/>
              <a:t>Singapore: Second Most Expensive Housing Market</a:t>
            </a:r>
          </a:p>
          <a:p>
            <a:pPr marL="0" indent="0" algn="ctr">
              <a:buNone/>
            </a:pPr>
            <a:endParaRPr lang="en-SG" sz="2800" dirty="0"/>
          </a:p>
          <a:p>
            <a:pPr marL="0" indent="0" algn="ctr">
              <a:buNone/>
            </a:pPr>
            <a:r>
              <a:rPr lang="en-SG" sz="3100" dirty="0"/>
              <a:t>Huge Variability in Price: </a:t>
            </a:r>
            <a:r>
              <a:rPr lang="en-SG" sz="4000" dirty="0">
                <a:solidFill>
                  <a:srgbClr val="00B0F0"/>
                </a:solidFill>
              </a:rPr>
              <a:t>71 </a:t>
            </a:r>
            <a:r>
              <a:rPr lang="en-SG" sz="3100" dirty="0">
                <a:solidFill>
                  <a:srgbClr val="00B0F0"/>
                </a:solidFill>
              </a:rPr>
              <a:t>one-million dollar </a:t>
            </a:r>
            <a:r>
              <a:rPr lang="en-SG" sz="3100" dirty="0"/>
              <a:t>HDBs sold in 2018</a:t>
            </a:r>
          </a:p>
          <a:p>
            <a:pPr marL="0" indent="0" algn="ctr">
              <a:buNone/>
            </a:pPr>
            <a:endParaRPr lang="en-SG" sz="3100" dirty="0"/>
          </a:p>
          <a:p>
            <a:pPr marL="0" indent="0" algn="ctr">
              <a:buNone/>
            </a:pPr>
            <a:r>
              <a:rPr lang="en-SG" sz="3100" dirty="0"/>
              <a:t>What makes a HDB expensive? </a:t>
            </a:r>
          </a:p>
          <a:p>
            <a:pPr marL="0" indent="0">
              <a:buNone/>
            </a:pPr>
            <a:endParaRPr lang="en-SG" sz="2600" dirty="0"/>
          </a:p>
          <a:p>
            <a:endParaRPr lang="en-SG" sz="2000" dirty="0"/>
          </a:p>
          <a:p>
            <a:endParaRPr lang="en-SG" sz="2000" dirty="0"/>
          </a:p>
          <a:p>
            <a:endParaRPr lang="en-SG" sz="2000" dirty="0"/>
          </a:p>
          <a:p>
            <a:endParaRPr lang="en-SG" sz="2000" dirty="0"/>
          </a:p>
          <a:p>
            <a:endParaRPr lang="en-SG" sz="2000" dirty="0"/>
          </a:p>
          <a:p>
            <a:endParaRPr lang="en-SG" sz="2000" dirty="0"/>
          </a:p>
        </p:txBody>
      </p:sp>
      <p:pic>
        <p:nvPicPr>
          <p:cNvPr id="1030" name="Picture 6">
            <a:extLst>
              <a:ext uri="{FF2B5EF4-FFF2-40B4-BE49-F238E27FC236}">
                <a16:creationId xmlns:a16="http://schemas.microsoft.com/office/drawing/2014/main" id="{D75441D4-5E22-4054-9487-D7A2929BF4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136" y="4300305"/>
            <a:ext cx="2534373" cy="189847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1m hdb resale flats">
            <a:extLst>
              <a:ext uri="{FF2B5EF4-FFF2-40B4-BE49-F238E27FC236}">
                <a16:creationId xmlns:a16="http://schemas.microsoft.com/office/drawing/2014/main" id="{79B4E4D7-B2D7-4125-A0E7-44FC4458A78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r="21075" b="1393"/>
          <a:stretch/>
        </p:blipFill>
        <p:spPr bwMode="auto">
          <a:xfrm>
            <a:off x="4744903" y="4288331"/>
            <a:ext cx="2702194" cy="189847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8826DAAB-9FE6-4B86-A35B-866542B23E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211"/>
          <a:stretch/>
        </p:blipFill>
        <p:spPr bwMode="auto">
          <a:xfrm>
            <a:off x="8194870" y="4356970"/>
            <a:ext cx="2583620" cy="1771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070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5B57C5D-E6B2-41AD-A662-49AD21E37759}"/>
              </a:ext>
            </a:extLst>
          </p:cNvPr>
          <p:cNvSpPr txBox="1"/>
          <p:nvPr/>
        </p:nvSpPr>
        <p:spPr>
          <a:xfrm>
            <a:off x="244549" y="2254102"/>
            <a:ext cx="2636874" cy="646331"/>
          </a:xfrm>
          <a:prstGeom prst="rect">
            <a:avLst/>
          </a:prstGeom>
          <a:noFill/>
        </p:spPr>
        <p:txBody>
          <a:bodyPr wrap="square" rtlCol="0">
            <a:spAutoFit/>
          </a:bodyPr>
          <a:lstStyle/>
          <a:p>
            <a:endParaRPr lang="en-SG" dirty="0"/>
          </a:p>
          <a:p>
            <a:pPr marL="285750" indent="-285750">
              <a:buFont typeface="Arial" panose="020B0604020202020204" pitchFamily="34" charset="0"/>
              <a:buChar char="•"/>
            </a:pPr>
            <a:endParaRPr lang="en-SG" dirty="0"/>
          </a:p>
        </p:txBody>
      </p:sp>
      <p:pic>
        <p:nvPicPr>
          <p:cNvPr id="12" name="Picture 11">
            <a:extLst>
              <a:ext uri="{FF2B5EF4-FFF2-40B4-BE49-F238E27FC236}">
                <a16:creationId xmlns:a16="http://schemas.microsoft.com/office/drawing/2014/main" id="{0F067B07-9AA6-4DE1-91F9-3EE4BEB1002F}"/>
              </a:ext>
            </a:extLst>
          </p:cNvPr>
          <p:cNvPicPr>
            <a:picLocks noChangeAspect="1"/>
          </p:cNvPicPr>
          <p:nvPr/>
        </p:nvPicPr>
        <p:blipFill>
          <a:blip r:embed="rId3"/>
          <a:stretch>
            <a:fillRect/>
          </a:stretch>
        </p:blipFill>
        <p:spPr>
          <a:xfrm>
            <a:off x="1427928" y="608602"/>
            <a:ext cx="9336144" cy="5026654"/>
          </a:xfrm>
          <a:prstGeom prst="rect">
            <a:avLst/>
          </a:prstGeom>
        </p:spPr>
      </p:pic>
    </p:spTree>
    <p:extLst>
      <p:ext uri="{BB962C8B-B14F-4D97-AF65-F5344CB8AC3E}">
        <p14:creationId xmlns:p14="http://schemas.microsoft.com/office/powerpoint/2010/main" val="2714468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C15DF37-5E88-4648-A2BE-231DA625F662}"/>
              </a:ext>
            </a:extLst>
          </p:cNvPr>
          <p:cNvSpPr>
            <a:spLocks noGrp="1"/>
          </p:cNvSpPr>
          <p:nvPr>
            <p:ph idx="1"/>
          </p:nvPr>
        </p:nvSpPr>
        <p:spPr>
          <a:xfrm>
            <a:off x="637953" y="1307805"/>
            <a:ext cx="11111024" cy="5323747"/>
          </a:xfrm>
        </p:spPr>
        <p:txBody>
          <a:bodyPr/>
          <a:lstStyle/>
          <a:p>
            <a:pPr marL="228600" lvl="1" indent="0">
              <a:buNone/>
            </a:pPr>
            <a:r>
              <a:rPr lang="en-SG" dirty="0"/>
              <a:t>Number of amenities within 2km radii </a:t>
            </a:r>
          </a:p>
          <a:p>
            <a:pPr marL="228600" lvl="1" indent="0">
              <a:buNone/>
            </a:pPr>
            <a:endParaRPr lang="en-SG" dirty="0"/>
          </a:p>
          <a:p>
            <a:pPr marL="228600" lvl="1" indent="0">
              <a:buNone/>
            </a:pPr>
            <a:endParaRPr lang="en-SG" dirty="0"/>
          </a:p>
        </p:txBody>
      </p:sp>
      <p:pic>
        <p:nvPicPr>
          <p:cNvPr id="4" name="Picture 3">
            <a:extLst>
              <a:ext uri="{FF2B5EF4-FFF2-40B4-BE49-F238E27FC236}">
                <a16:creationId xmlns:a16="http://schemas.microsoft.com/office/drawing/2014/main" id="{E421360A-275B-416C-9DB1-2369A0ABB2CB}"/>
              </a:ext>
            </a:extLst>
          </p:cNvPr>
          <p:cNvPicPr>
            <a:picLocks noChangeAspect="1"/>
          </p:cNvPicPr>
          <p:nvPr/>
        </p:nvPicPr>
        <p:blipFill>
          <a:blip r:embed="rId3"/>
          <a:stretch>
            <a:fillRect/>
          </a:stretch>
        </p:blipFill>
        <p:spPr>
          <a:xfrm>
            <a:off x="5894217" y="729000"/>
            <a:ext cx="5014786" cy="2700000"/>
          </a:xfrm>
          <a:prstGeom prst="rect">
            <a:avLst/>
          </a:prstGeom>
        </p:spPr>
      </p:pic>
      <p:pic>
        <p:nvPicPr>
          <p:cNvPr id="9" name="Picture 8">
            <a:extLst>
              <a:ext uri="{FF2B5EF4-FFF2-40B4-BE49-F238E27FC236}">
                <a16:creationId xmlns:a16="http://schemas.microsoft.com/office/drawing/2014/main" id="{8D131E68-DFE5-4573-858D-F989D2666309}"/>
              </a:ext>
            </a:extLst>
          </p:cNvPr>
          <p:cNvPicPr>
            <a:picLocks noChangeAspect="1"/>
          </p:cNvPicPr>
          <p:nvPr/>
        </p:nvPicPr>
        <p:blipFill>
          <a:blip r:embed="rId4"/>
          <a:stretch>
            <a:fillRect/>
          </a:stretch>
        </p:blipFill>
        <p:spPr>
          <a:xfrm>
            <a:off x="739553" y="4107699"/>
            <a:ext cx="5014786" cy="2700000"/>
          </a:xfrm>
          <a:prstGeom prst="rect">
            <a:avLst/>
          </a:prstGeom>
        </p:spPr>
      </p:pic>
      <p:pic>
        <p:nvPicPr>
          <p:cNvPr id="12" name="Picture 11">
            <a:extLst>
              <a:ext uri="{FF2B5EF4-FFF2-40B4-BE49-F238E27FC236}">
                <a16:creationId xmlns:a16="http://schemas.microsoft.com/office/drawing/2014/main" id="{CF6FC265-69C0-4D12-BBDF-6E6DC74BFA41}"/>
              </a:ext>
            </a:extLst>
          </p:cNvPr>
          <p:cNvPicPr>
            <a:picLocks noChangeAspect="1"/>
          </p:cNvPicPr>
          <p:nvPr/>
        </p:nvPicPr>
        <p:blipFill>
          <a:blip r:embed="rId5"/>
          <a:stretch>
            <a:fillRect/>
          </a:stretch>
        </p:blipFill>
        <p:spPr>
          <a:xfrm>
            <a:off x="6193465" y="4107699"/>
            <a:ext cx="5014786" cy="2700000"/>
          </a:xfrm>
          <a:prstGeom prst="rect">
            <a:avLst/>
          </a:prstGeom>
        </p:spPr>
      </p:pic>
      <p:pic>
        <p:nvPicPr>
          <p:cNvPr id="14" name="Picture 13">
            <a:extLst>
              <a:ext uri="{FF2B5EF4-FFF2-40B4-BE49-F238E27FC236}">
                <a16:creationId xmlns:a16="http://schemas.microsoft.com/office/drawing/2014/main" id="{2C2D7991-C1C9-4F29-B901-9A053D99B450}"/>
              </a:ext>
            </a:extLst>
          </p:cNvPr>
          <p:cNvPicPr>
            <a:picLocks noChangeAspect="1"/>
          </p:cNvPicPr>
          <p:nvPr/>
        </p:nvPicPr>
        <p:blipFill>
          <a:blip r:embed="rId6"/>
          <a:stretch>
            <a:fillRect/>
          </a:stretch>
        </p:blipFill>
        <p:spPr>
          <a:xfrm>
            <a:off x="637953" y="729000"/>
            <a:ext cx="5014786" cy="2700000"/>
          </a:xfrm>
          <a:prstGeom prst="rect">
            <a:avLst/>
          </a:prstGeom>
        </p:spPr>
      </p:pic>
      <p:sp>
        <p:nvSpPr>
          <p:cNvPr id="17" name="TextBox 16">
            <a:extLst>
              <a:ext uri="{FF2B5EF4-FFF2-40B4-BE49-F238E27FC236}">
                <a16:creationId xmlns:a16="http://schemas.microsoft.com/office/drawing/2014/main" id="{EB947E2D-F39A-4BDF-8B47-D9F25117C996}"/>
              </a:ext>
            </a:extLst>
          </p:cNvPr>
          <p:cNvSpPr txBox="1"/>
          <p:nvPr/>
        </p:nvSpPr>
        <p:spPr>
          <a:xfrm>
            <a:off x="1816867" y="423772"/>
            <a:ext cx="2860158" cy="707886"/>
          </a:xfrm>
          <a:prstGeom prst="rect">
            <a:avLst/>
          </a:prstGeom>
          <a:solidFill>
            <a:schemeClr val="bg1"/>
          </a:solidFill>
        </p:spPr>
        <p:txBody>
          <a:bodyPr wrap="square" rtlCol="0">
            <a:spAutoFit/>
          </a:bodyPr>
          <a:lstStyle/>
          <a:p>
            <a:pPr algn="ctr"/>
            <a:r>
              <a:rPr lang="en-SG" sz="2000" dirty="0"/>
              <a:t>Number Supermarket 2km</a:t>
            </a:r>
          </a:p>
        </p:txBody>
      </p:sp>
      <p:sp>
        <p:nvSpPr>
          <p:cNvPr id="18" name="TextBox 17">
            <a:extLst>
              <a:ext uri="{FF2B5EF4-FFF2-40B4-BE49-F238E27FC236}">
                <a16:creationId xmlns:a16="http://schemas.microsoft.com/office/drawing/2014/main" id="{D7B5AD5B-C7C0-42F2-A325-09EC9A4909AA}"/>
              </a:ext>
            </a:extLst>
          </p:cNvPr>
          <p:cNvSpPr txBox="1"/>
          <p:nvPr/>
        </p:nvSpPr>
        <p:spPr>
          <a:xfrm>
            <a:off x="7270779" y="423772"/>
            <a:ext cx="2860158" cy="707886"/>
          </a:xfrm>
          <a:prstGeom prst="rect">
            <a:avLst/>
          </a:prstGeom>
          <a:solidFill>
            <a:schemeClr val="bg1"/>
          </a:solidFill>
        </p:spPr>
        <p:txBody>
          <a:bodyPr wrap="square" rtlCol="0">
            <a:spAutoFit/>
          </a:bodyPr>
          <a:lstStyle/>
          <a:p>
            <a:pPr algn="ctr"/>
            <a:r>
              <a:rPr lang="en-SG" sz="2000" dirty="0"/>
              <a:t>Number Hawker Centre 2km</a:t>
            </a:r>
          </a:p>
        </p:txBody>
      </p:sp>
      <p:sp>
        <p:nvSpPr>
          <p:cNvPr id="19" name="TextBox 18">
            <a:extLst>
              <a:ext uri="{FF2B5EF4-FFF2-40B4-BE49-F238E27FC236}">
                <a16:creationId xmlns:a16="http://schemas.microsoft.com/office/drawing/2014/main" id="{DC98DB98-C4A6-4E7F-A035-562A110030F0}"/>
              </a:ext>
            </a:extLst>
          </p:cNvPr>
          <p:cNvSpPr txBox="1"/>
          <p:nvPr/>
        </p:nvSpPr>
        <p:spPr>
          <a:xfrm>
            <a:off x="1756202" y="3931552"/>
            <a:ext cx="2860158" cy="400110"/>
          </a:xfrm>
          <a:prstGeom prst="rect">
            <a:avLst/>
          </a:prstGeom>
          <a:solidFill>
            <a:schemeClr val="bg1"/>
          </a:solidFill>
        </p:spPr>
        <p:txBody>
          <a:bodyPr wrap="square" rtlCol="0">
            <a:spAutoFit/>
          </a:bodyPr>
          <a:lstStyle/>
          <a:p>
            <a:pPr algn="ctr"/>
            <a:r>
              <a:rPr lang="en-SG" sz="2000" dirty="0"/>
              <a:t>Number MRT 2km</a:t>
            </a:r>
          </a:p>
        </p:txBody>
      </p:sp>
      <p:sp>
        <p:nvSpPr>
          <p:cNvPr id="20" name="TextBox 19">
            <a:extLst>
              <a:ext uri="{FF2B5EF4-FFF2-40B4-BE49-F238E27FC236}">
                <a16:creationId xmlns:a16="http://schemas.microsoft.com/office/drawing/2014/main" id="{8CDE82A5-1228-49AB-B4CF-5846E5A05321}"/>
              </a:ext>
            </a:extLst>
          </p:cNvPr>
          <p:cNvSpPr txBox="1"/>
          <p:nvPr/>
        </p:nvSpPr>
        <p:spPr>
          <a:xfrm>
            <a:off x="7387737" y="3916688"/>
            <a:ext cx="2860158" cy="400110"/>
          </a:xfrm>
          <a:prstGeom prst="rect">
            <a:avLst/>
          </a:prstGeom>
          <a:solidFill>
            <a:schemeClr val="bg1"/>
          </a:solidFill>
        </p:spPr>
        <p:txBody>
          <a:bodyPr wrap="square" rtlCol="0">
            <a:spAutoFit/>
          </a:bodyPr>
          <a:lstStyle/>
          <a:p>
            <a:pPr algn="ctr"/>
            <a:r>
              <a:rPr lang="en-SG" sz="2000" dirty="0"/>
              <a:t>Number Schools 2km</a:t>
            </a:r>
          </a:p>
        </p:txBody>
      </p:sp>
    </p:spTree>
    <p:extLst>
      <p:ext uri="{BB962C8B-B14F-4D97-AF65-F5344CB8AC3E}">
        <p14:creationId xmlns:p14="http://schemas.microsoft.com/office/powerpoint/2010/main" val="1848779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E259-FA56-46BC-A3C6-2C4265AD552F}"/>
              </a:ext>
            </a:extLst>
          </p:cNvPr>
          <p:cNvSpPr>
            <a:spLocks noGrp="1"/>
          </p:cNvSpPr>
          <p:nvPr>
            <p:ph type="ctrTitle"/>
          </p:nvPr>
        </p:nvSpPr>
        <p:spPr>
          <a:xfrm>
            <a:off x="1600200" y="2386744"/>
            <a:ext cx="8991600" cy="1759128"/>
          </a:xfrm>
        </p:spPr>
        <p:txBody>
          <a:bodyPr>
            <a:normAutofit/>
          </a:bodyPr>
          <a:lstStyle/>
          <a:p>
            <a:r>
              <a:rPr lang="en-SG" dirty="0">
                <a:latin typeface="Arial Black" panose="020B0A04020102020204" pitchFamily="34" charset="0"/>
              </a:rPr>
              <a:t>Model preparation</a:t>
            </a:r>
          </a:p>
        </p:txBody>
      </p:sp>
    </p:spTree>
    <p:extLst>
      <p:ext uri="{BB962C8B-B14F-4D97-AF65-F5344CB8AC3E}">
        <p14:creationId xmlns:p14="http://schemas.microsoft.com/office/powerpoint/2010/main" val="12715606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C9E69C-73D7-4230-AC41-CB4FA5CB1270}"/>
              </a:ext>
            </a:extLst>
          </p:cNvPr>
          <p:cNvPicPr>
            <a:picLocks noChangeAspect="1"/>
          </p:cNvPicPr>
          <p:nvPr/>
        </p:nvPicPr>
        <p:blipFill rotWithShape="1">
          <a:blip r:embed="rId3"/>
          <a:srcRect b="1261"/>
          <a:stretch/>
        </p:blipFill>
        <p:spPr>
          <a:xfrm>
            <a:off x="1136470" y="239065"/>
            <a:ext cx="9627324" cy="6379870"/>
          </a:xfrm>
          <a:prstGeom prst="rect">
            <a:avLst/>
          </a:prstGeom>
        </p:spPr>
      </p:pic>
      <p:sp>
        <p:nvSpPr>
          <p:cNvPr id="12" name="Oval 11">
            <a:extLst>
              <a:ext uri="{FF2B5EF4-FFF2-40B4-BE49-F238E27FC236}">
                <a16:creationId xmlns:a16="http://schemas.microsoft.com/office/drawing/2014/main" id="{38AB71ED-87DB-4026-8203-54B57C952523}"/>
              </a:ext>
            </a:extLst>
          </p:cNvPr>
          <p:cNvSpPr/>
          <p:nvPr/>
        </p:nvSpPr>
        <p:spPr>
          <a:xfrm>
            <a:off x="5213210" y="4062713"/>
            <a:ext cx="736922" cy="729206"/>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5" name="Oval 14">
            <a:extLst>
              <a:ext uri="{FF2B5EF4-FFF2-40B4-BE49-F238E27FC236}">
                <a16:creationId xmlns:a16="http://schemas.microsoft.com/office/drawing/2014/main" id="{6B5AD2FE-20B5-4D48-9388-FA6037A35AD6}"/>
              </a:ext>
            </a:extLst>
          </p:cNvPr>
          <p:cNvSpPr/>
          <p:nvPr/>
        </p:nvSpPr>
        <p:spPr>
          <a:xfrm>
            <a:off x="1789032" y="4155311"/>
            <a:ext cx="1012041" cy="54401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6" name="Oval 15">
            <a:extLst>
              <a:ext uri="{FF2B5EF4-FFF2-40B4-BE49-F238E27FC236}">
                <a16:creationId xmlns:a16="http://schemas.microsoft.com/office/drawing/2014/main" id="{DB9ECBAD-C4E2-4D83-B47B-B760CA7F9FFD}"/>
              </a:ext>
            </a:extLst>
          </p:cNvPr>
          <p:cNvSpPr/>
          <p:nvPr/>
        </p:nvSpPr>
        <p:spPr>
          <a:xfrm>
            <a:off x="5335928" y="5275381"/>
            <a:ext cx="614203" cy="1504708"/>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2837104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951FED-B373-40B1-B02A-CC0000BE7136}"/>
              </a:ext>
            </a:extLst>
          </p:cNvPr>
          <p:cNvPicPr>
            <a:picLocks noChangeAspect="1"/>
          </p:cNvPicPr>
          <p:nvPr/>
        </p:nvPicPr>
        <p:blipFill>
          <a:blip r:embed="rId3"/>
          <a:stretch>
            <a:fillRect/>
          </a:stretch>
        </p:blipFill>
        <p:spPr>
          <a:xfrm>
            <a:off x="6550425" y="1910134"/>
            <a:ext cx="4990837" cy="4427879"/>
          </a:xfrm>
          <a:prstGeom prst="rect">
            <a:avLst/>
          </a:prstGeom>
        </p:spPr>
      </p:pic>
      <p:pic>
        <p:nvPicPr>
          <p:cNvPr id="7" name="Picture 6">
            <a:extLst>
              <a:ext uri="{FF2B5EF4-FFF2-40B4-BE49-F238E27FC236}">
                <a16:creationId xmlns:a16="http://schemas.microsoft.com/office/drawing/2014/main" id="{5C6D8C13-AFA7-456A-BE46-42368FCF9B2F}"/>
              </a:ext>
            </a:extLst>
          </p:cNvPr>
          <p:cNvPicPr>
            <a:picLocks noChangeAspect="1"/>
          </p:cNvPicPr>
          <p:nvPr/>
        </p:nvPicPr>
        <p:blipFill>
          <a:blip r:embed="rId4"/>
          <a:stretch>
            <a:fillRect/>
          </a:stretch>
        </p:blipFill>
        <p:spPr>
          <a:xfrm>
            <a:off x="718325" y="2225325"/>
            <a:ext cx="4923251" cy="4106157"/>
          </a:xfrm>
          <a:prstGeom prst="rect">
            <a:avLst/>
          </a:prstGeom>
        </p:spPr>
      </p:pic>
      <p:sp>
        <p:nvSpPr>
          <p:cNvPr id="5" name="TextBox 4">
            <a:extLst>
              <a:ext uri="{FF2B5EF4-FFF2-40B4-BE49-F238E27FC236}">
                <a16:creationId xmlns:a16="http://schemas.microsoft.com/office/drawing/2014/main" id="{91CC100F-E770-4EE2-BBC1-89C48B0CFC5A}"/>
              </a:ext>
            </a:extLst>
          </p:cNvPr>
          <p:cNvSpPr txBox="1"/>
          <p:nvPr/>
        </p:nvSpPr>
        <p:spPr>
          <a:xfrm>
            <a:off x="8230894" y="1606065"/>
            <a:ext cx="2336800" cy="369332"/>
          </a:xfrm>
          <a:prstGeom prst="rect">
            <a:avLst/>
          </a:prstGeom>
          <a:noFill/>
        </p:spPr>
        <p:txBody>
          <a:bodyPr wrap="square" rtlCol="0">
            <a:spAutoFit/>
          </a:bodyPr>
          <a:lstStyle/>
          <a:p>
            <a:r>
              <a:rPr lang="en-SG" b="1" dirty="0"/>
              <a:t>New VIF</a:t>
            </a:r>
          </a:p>
        </p:txBody>
      </p:sp>
      <p:sp>
        <p:nvSpPr>
          <p:cNvPr id="9" name="TextBox 8">
            <a:extLst>
              <a:ext uri="{FF2B5EF4-FFF2-40B4-BE49-F238E27FC236}">
                <a16:creationId xmlns:a16="http://schemas.microsoft.com/office/drawing/2014/main" id="{32157446-C379-4378-B152-9566E8FF1D73}"/>
              </a:ext>
            </a:extLst>
          </p:cNvPr>
          <p:cNvSpPr txBox="1"/>
          <p:nvPr/>
        </p:nvSpPr>
        <p:spPr>
          <a:xfrm>
            <a:off x="1226754" y="1663499"/>
            <a:ext cx="6093822" cy="369332"/>
          </a:xfrm>
          <a:prstGeom prst="rect">
            <a:avLst/>
          </a:prstGeom>
          <a:noFill/>
        </p:spPr>
        <p:txBody>
          <a:bodyPr wrap="square">
            <a:spAutoFit/>
          </a:bodyPr>
          <a:lstStyle/>
          <a:p>
            <a:pPr marL="228600" lvl="1" indent="0">
              <a:buNone/>
            </a:pPr>
            <a:r>
              <a:rPr lang="en-SG" sz="1800" b="1" dirty="0"/>
              <a:t>Initial VIF</a:t>
            </a:r>
          </a:p>
        </p:txBody>
      </p:sp>
      <p:sp>
        <p:nvSpPr>
          <p:cNvPr id="10" name="Title 9">
            <a:extLst>
              <a:ext uri="{FF2B5EF4-FFF2-40B4-BE49-F238E27FC236}">
                <a16:creationId xmlns:a16="http://schemas.microsoft.com/office/drawing/2014/main" id="{5149316E-56F1-4CCD-8C43-E7B8866AECB2}"/>
              </a:ext>
            </a:extLst>
          </p:cNvPr>
          <p:cNvSpPr>
            <a:spLocks noGrp="1"/>
          </p:cNvSpPr>
          <p:nvPr>
            <p:ph type="title"/>
          </p:nvPr>
        </p:nvSpPr>
        <p:spPr>
          <a:xfrm>
            <a:off x="2469583" y="394351"/>
            <a:ext cx="7252833" cy="542128"/>
          </a:xfrm>
        </p:spPr>
        <p:txBody>
          <a:bodyPr>
            <a:normAutofit fontScale="90000"/>
          </a:bodyPr>
          <a:lstStyle/>
          <a:p>
            <a:r>
              <a:rPr lang="en-SG" dirty="0"/>
              <a:t>Variation inflation factors (VIF)</a:t>
            </a:r>
          </a:p>
        </p:txBody>
      </p:sp>
      <p:sp>
        <p:nvSpPr>
          <p:cNvPr id="15" name="Arrow: Down 14">
            <a:extLst>
              <a:ext uri="{FF2B5EF4-FFF2-40B4-BE49-F238E27FC236}">
                <a16:creationId xmlns:a16="http://schemas.microsoft.com/office/drawing/2014/main" id="{4D165B9E-112C-4085-8536-C59FDA55BDF2}"/>
              </a:ext>
            </a:extLst>
          </p:cNvPr>
          <p:cNvSpPr/>
          <p:nvPr/>
        </p:nvSpPr>
        <p:spPr>
          <a:xfrm rot="16200000">
            <a:off x="6046690" y="999031"/>
            <a:ext cx="805523" cy="161575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dirty="0"/>
          </a:p>
        </p:txBody>
      </p:sp>
      <p:sp>
        <p:nvSpPr>
          <p:cNvPr id="16" name="TextBox 15">
            <a:extLst>
              <a:ext uri="{FF2B5EF4-FFF2-40B4-BE49-F238E27FC236}">
                <a16:creationId xmlns:a16="http://schemas.microsoft.com/office/drawing/2014/main" id="{0F211500-0868-43B7-A0A0-C66807A0806A}"/>
              </a:ext>
            </a:extLst>
          </p:cNvPr>
          <p:cNvSpPr txBox="1"/>
          <p:nvPr/>
        </p:nvSpPr>
        <p:spPr>
          <a:xfrm>
            <a:off x="5178589" y="1622240"/>
            <a:ext cx="2336799" cy="369332"/>
          </a:xfrm>
          <a:prstGeom prst="rect">
            <a:avLst/>
          </a:prstGeom>
          <a:noFill/>
        </p:spPr>
        <p:txBody>
          <a:bodyPr wrap="square" rtlCol="0">
            <a:spAutoFit/>
          </a:bodyPr>
          <a:lstStyle/>
          <a:p>
            <a:pPr algn="ctr"/>
            <a:r>
              <a:rPr lang="en-SG" dirty="0"/>
              <a:t>Feature scaling</a:t>
            </a:r>
          </a:p>
        </p:txBody>
      </p:sp>
      <p:sp>
        <p:nvSpPr>
          <p:cNvPr id="17" name="Oval 16">
            <a:extLst>
              <a:ext uri="{FF2B5EF4-FFF2-40B4-BE49-F238E27FC236}">
                <a16:creationId xmlns:a16="http://schemas.microsoft.com/office/drawing/2014/main" id="{92F3E070-D7F0-4FA2-AF6B-0CD29425A77D}"/>
              </a:ext>
            </a:extLst>
          </p:cNvPr>
          <p:cNvSpPr/>
          <p:nvPr/>
        </p:nvSpPr>
        <p:spPr>
          <a:xfrm>
            <a:off x="2842328" y="2541146"/>
            <a:ext cx="1012041" cy="54401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8" name="Oval 17">
            <a:extLst>
              <a:ext uri="{FF2B5EF4-FFF2-40B4-BE49-F238E27FC236}">
                <a16:creationId xmlns:a16="http://schemas.microsoft.com/office/drawing/2014/main" id="{4DE993CC-6ED8-4086-ADC6-19D1FB1A3FA2}"/>
              </a:ext>
            </a:extLst>
          </p:cNvPr>
          <p:cNvSpPr/>
          <p:nvPr/>
        </p:nvSpPr>
        <p:spPr>
          <a:xfrm>
            <a:off x="8710375" y="2345966"/>
            <a:ext cx="1012041" cy="54401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4190349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2BC-EF90-4E23-994D-ABC73CFDCA91}"/>
              </a:ext>
            </a:extLst>
          </p:cNvPr>
          <p:cNvSpPr>
            <a:spLocks noGrp="1"/>
          </p:cNvSpPr>
          <p:nvPr>
            <p:ph type="title"/>
          </p:nvPr>
        </p:nvSpPr>
        <p:spPr>
          <a:xfrm>
            <a:off x="2327596" y="100537"/>
            <a:ext cx="7536808" cy="729063"/>
          </a:xfrm>
        </p:spPr>
        <p:txBody>
          <a:bodyPr>
            <a:normAutofit fontScale="90000"/>
          </a:bodyPr>
          <a:lstStyle/>
          <a:p>
            <a:r>
              <a:rPr lang="en-SG" dirty="0"/>
              <a:t>Model preparation</a:t>
            </a:r>
          </a:p>
        </p:txBody>
      </p:sp>
      <p:sp>
        <p:nvSpPr>
          <p:cNvPr id="6" name="Content Placeholder 5">
            <a:extLst>
              <a:ext uri="{FF2B5EF4-FFF2-40B4-BE49-F238E27FC236}">
                <a16:creationId xmlns:a16="http://schemas.microsoft.com/office/drawing/2014/main" id="{5C15DF37-5E88-4648-A2BE-231DA625F662}"/>
              </a:ext>
            </a:extLst>
          </p:cNvPr>
          <p:cNvSpPr>
            <a:spLocks noGrp="1"/>
          </p:cNvSpPr>
          <p:nvPr>
            <p:ph idx="1"/>
          </p:nvPr>
        </p:nvSpPr>
        <p:spPr>
          <a:xfrm>
            <a:off x="430238" y="910355"/>
            <a:ext cx="4773084" cy="568250"/>
          </a:xfrm>
        </p:spPr>
        <p:txBody>
          <a:bodyPr>
            <a:normAutofit fontScale="92500"/>
          </a:bodyPr>
          <a:lstStyle/>
          <a:p>
            <a:pPr marL="228600" lvl="1" indent="0">
              <a:buNone/>
            </a:pPr>
            <a:r>
              <a:rPr lang="en-SG" sz="2400" b="1" dirty="0"/>
              <a:t>Log Transform Target(real price</a:t>
            </a:r>
            <a:r>
              <a:rPr lang="en-SG" sz="2400" dirty="0"/>
              <a:t>)</a:t>
            </a:r>
          </a:p>
          <a:p>
            <a:pPr marL="228600" lvl="1" indent="0">
              <a:buNone/>
            </a:pPr>
            <a:endParaRPr lang="en-SG" sz="1800" dirty="0"/>
          </a:p>
          <a:p>
            <a:pPr marL="228600" lvl="1" indent="0">
              <a:buNone/>
            </a:pPr>
            <a:endParaRPr lang="en-SG" sz="1800" dirty="0"/>
          </a:p>
        </p:txBody>
      </p:sp>
      <p:sp>
        <p:nvSpPr>
          <p:cNvPr id="13" name="TextBox 12">
            <a:extLst>
              <a:ext uri="{FF2B5EF4-FFF2-40B4-BE49-F238E27FC236}">
                <a16:creationId xmlns:a16="http://schemas.microsoft.com/office/drawing/2014/main" id="{894A0B7D-4AEB-4D43-A782-D2775AB5AF28}"/>
              </a:ext>
            </a:extLst>
          </p:cNvPr>
          <p:cNvSpPr txBox="1"/>
          <p:nvPr/>
        </p:nvSpPr>
        <p:spPr>
          <a:xfrm>
            <a:off x="6324577" y="1047465"/>
            <a:ext cx="4773084" cy="646331"/>
          </a:xfrm>
          <a:prstGeom prst="rect">
            <a:avLst/>
          </a:prstGeom>
          <a:noFill/>
        </p:spPr>
        <p:txBody>
          <a:bodyPr wrap="square" rtlCol="0">
            <a:spAutoFit/>
          </a:bodyPr>
          <a:lstStyle/>
          <a:p>
            <a:pPr marL="228600" lvl="1" indent="0">
              <a:buNone/>
            </a:pPr>
            <a:r>
              <a:rPr lang="en-SG" b="1" i="0" dirty="0">
                <a:solidFill>
                  <a:srgbClr val="000000"/>
                </a:solidFill>
                <a:effectLst/>
                <a:latin typeface="Helvetica Neue"/>
              </a:rPr>
              <a:t>Get Dummies for Categorical Variables</a:t>
            </a:r>
            <a:endParaRPr lang="en-SG" b="1" dirty="0"/>
          </a:p>
          <a:p>
            <a:pPr marL="228600" lvl="1" indent="0">
              <a:buNone/>
            </a:pPr>
            <a:endParaRPr lang="en-US" b="0" i="0" dirty="0">
              <a:solidFill>
                <a:srgbClr val="000000"/>
              </a:solidFill>
              <a:effectLst/>
              <a:latin typeface="Helvetica Neue"/>
            </a:endParaRPr>
          </a:p>
        </p:txBody>
      </p:sp>
      <p:pic>
        <p:nvPicPr>
          <p:cNvPr id="5" name="Picture 4">
            <a:extLst>
              <a:ext uri="{FF2B5EF4-FFF2-40B4-BE49-F238E27FC236}">
                <a16:creationId xmlns:a16="http://schemas.microsoft.com/office/drawing/2014/main" id="{F0A75241-3DF1-4B84-AD86-3A29F4E5FEDF}"/>
              </a:ext>
            </a:extLst>
          </p:cNvPr>
          <p:cNvPicPr>
            <a:picLocks noChangeAspect="1"/>
          </p:cNvPicPr>
          <p:nvPr/>
        </p:nvPicPr>
        <p:blipFill>
          <a:blip r:embed="rId3"/>
          <a:stretch>
            <a:fillRect/>
          </a:stretch>
        </p:blipFill>
        <p:spPr>
          <a:xfrm>
            <a:off x="712233" y="1900956"/>
            <a:ext cx="3507126" cy="2134198"/>
          </a:xfrm>
          <a:prstGeom prst="rect">
            <a:avLst/>
          </a:prstGeom>
        </p:spPr>
      </p:pic>
      <p:pic>
        <p:nvPicPr>
          <p:cNvPr id="8" name="Picture 7">
            <a:extLst>
              <a:ext uri="{FF2B5EF4-FFF2-40B4-BE49-F238E27FC236}">
                <a16:creationId xmlns:a16="http://schemas.microsoft.com/office/drawing/2014/main" id="{79B00691-A4AB-487F-ADDC-EDB659207094}"/>
              </a:ext>
            </a:extLst>
          </p:cNvPr>
          <p:cNvPicPr>
            <a:picLocks noChangeAspect="1"/>
          </p:cNvPicPr>
          <p:nvPr/>
        </p:nvPicPr>
        <p:blipFill>
          <a:blip r:embed="rId4"/>
          <a:stretch>
            <a:fillRect/>
          </a:stretch>
        </p:blipFill>
        <p:spPr>
          <a:xfrm>
            <a:off x="680603" y="4311533"/>
            <a:ext cx="3538756" cy="2134198"/>
          </a:xfrm>
          <a:prstGeom prst="rect">
            <a:avLst/>
          </a:prstGeom>
        </p:spPr>
      </p:pic>
      <p:sp>
        <p:nvSpPr>
          <p:cNvPr id="9" name="TextBox 8">
            <a:extLst>
              <a:ext uri="{FF2B5EF4-FFF2-40B4-BE49-F238E27FC236}">
                <a16:creationId xmlns:a16="http://schemas.microsoft.com/office/drawing/2014/main" id="{FE850801-E791-4185-A5B6-530CEB7D37EC}"/>
              </a:ext>
            </a:extLst>
          </p:cNvPr>
          <p:cNvSpPr txBox="1"/>
          <p:nvPr/>
        </p:nvSpPr>
        <p:spPr>
          <a:xfrm>
            <a:off x="1021404" y="1624577"/>
            <a:ext cx="1118682" cy="369332"/>
          </a:xfrm>
          <a:prstGeom prst="rect">
            <a:avLst/>
          </a:prstGeom>
          <a:noFill/>
        </p:spPr>
        <p:txBody>
          <a:bodyPr wrap="square" rtlCol="0">
            <a:spAutoFit/>
          </a:bodyPr>
          <a:lstStyle/>
          <a:p>
            <a:r>
              <a:rPr lang="en-SG" dirty="0"/>
              <a:t>Before</a:t>
            </a:r>
          </a:p>
        </p:txBody>
      </p:sp>
      <p:sp>
        <p:nvSpPr>
          <p:cNvPr id="11" name="TextBox 10">
            <a:extLst>
              <a:ext uri="{FF2B5EF4-FFF2-40B4-BE49-F238E27FC236}">
                <a16:creationId xmlns:a16="http://schemas.microsoft.com/office/drawing/2014/main" id="{8F149931-C60B-4511-B583-043CB4C66A93}"/>
              </a:ext>
            </a:extLst>
          </p:cNvPr>
          <p:cNvSpPr txBox="1"/>
          <p:nvPr/>
        </p:nvSpPr>
        <p:spPr>
          <a:xfrm>
            <a:off x="1021404" y="3942201"/>
            <a:ext cx="1118682" cy="369332"/>
          </a:xfrm>
          <a:prstGeom prst="rect">
            <a:avLst/>
          </a:prstGeom>
          <a:noFill/>
        </p:spPr>
        <p:txBody>
          <a:bodyPr wrap="square" rtlCol="0">
            <a:spAutoFit/>
          </a:bodyPr>
          <a:lstStyle/>
          <a:p>
            <a:r>
              <a:rPr lang="en-SG" dirty="0"/>
              <a:t>After</a:t>
            </a:r>
          </a:p>
        </p:txBody>
      </p:sp>
      <p:sp>
        <p:nvSpPr>
          <p:cNvPr id="14" name="TextBox 13">
            <a:extLst>
              <a:ext uri="{FF2B5EF4-FFF2-40B4-BE49-F238E27FC236}">
                <a16:creationId xmlns:a16="http://schemas.microsoft.com/office/drawing/2014/main" id="{0819EEAF-3AD1-4DCB-9C80-73BE00258519}"/>
              </a:ext>
            </a:extLst>
          </p:cNvPr>
          <p:cNvSpPr txBox="1"/>
          <p:nvPr/>
        </p:nvSpPr>
        <p:spPr>
          <a:xfrm>
            <a:off x="6706682" y="3619035"/>
            <a:ext cx="4773084" cy="646331"/>
          </a:xfrm>
          <a:prstGeom prst="rect">
            <a:avLst/>
          </a:prstGeom>
          <a:noFill/>
        </p:spPr>
        <p:txBody>
          <a:bodyPr wrap="square" rtlCol="0">
            <a:spAutoFit/>
          </a:bodyPr>
          <a:lstStyle/>
          <a:p>
            <a:pPr marL="228600" lvl="1" indent="0">
              <a:buNone/>
            </a:pPr>
            <a:r>
              <a:rPr lang="en-SG" b="1" i="0" dirty="0">
                <a:solidFill>
                  <a:srgbClr val="000000"/>
                </a:solidFill>
                <a:effectLst/>
                <a:latin typeface="Helvetica Neue"/>
              </a:rPr>
              <a:t>Label Encode Ordinal Variables</a:t>
            </a:r>
            <a:endParaRPr lang="en-SG" b="1" dirty="0"/>
          </a:p>
          <a:p>
            <a:pPr marL="228600" lvl="1" indent="0">
              <a:buNone/>
            </a:pPr>
            <a:endParaRPr lang="en-US" b="0" i="0" dirty="0">
              <a:solidFill>
                <a:srgbClr val="000000"/>
              </a:solidFill>
              <a:effectLst/>
              <a:latin typeface="Helvetica Neue"/>
            </a:endParaRPr>
          </a:p>
        </p:txBody>
      </p:sp>
      <p:sp>
        <p:nvSpPr>
          <p:cNvPr id="3" name="Rectangle: Rounded Corners 2">
            <a:extLst>
              <a:ext uri="{FF2B5EF4-FFF2-40B4-BE49-F238E27FC236}">
                <a16:creationId xmlns:a16="http://schemas.microsoft.com/office/drawing/2014/main" id="{26C5F01B-180C-497A-9F71-E438B0378A29}"/>
              </a:ext>
            </a:extLst>
          </p:cNvPr>
          <p:cNvSpPr/>
          <p:nvPr/>
        </p:nvSpPr>
        <p:spPr>
          <a:xfrm>
            <a:off x="6921661" y="1624577"/>
            <a:ext cx="1574157" cy="7598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Region</a:t>
            </a:r>
          </a:p>
        </p:txBody>
      </p:sp>
      <p:sp>
        <p:nvSpPr>
          <p:cNvPr id="16" name="Rectangle: Rounded Corners 15">
            <a:extLst>
              <a:ext uri="{FF2B5EF4-FFF2-40B4-BE49-F238E27FC236}">
                <a16:creationId xmlns:a16="http://schemas.microsoft.com/office/drawing/2014/main" id="{D64397DF-C26F-4687-AE2F-EE7FED64A1BD}"/>
              </a:ext>
            </a:extLst>
          </p:cNvPr>
          <p:cNvSpPr/>
          <p:nvPr/>
        </p:nvSpPr>
        <p:spPr>
          <a:xfrm>
            <a:off x="8927224" y="1614005"/>
            <a:ext cx="1574157" cy="7598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Flat Model</a:t>
            </a:r>
          </a:p>
        </p:txBody>
      </p:sp>
      <p:sp>
        <p:nvSpPr>
          <p:cNvPr id="17" name="Rectangle: Rounded Corners 16">
            <a:extLst>
              <a:ext uri="{FF2B5EF4-FFF2-40B4-BE49-F238E27FC236}">
                <a16:creationId xmlns:a16="http://schemas.microsoft.com/office/drawing/2014/main" id="{B031621C-D0B0-4EC8-A54D-2660ED30E82D}"/>
              </a:ext>
            </a:extLst>
          </p:cNvPr>
          <p:cNvSpPr/>
          <p:nvPr/>
        </p:nvSpPr>
        <p:spPr>
          <a:xfrm>
            <a:off x="6921660" y="4258580"/>
            <a:ext cx="1574157" cy="7598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Storey Range</a:t>
            </a:r>
          </a:p>
        </p:txBody>
      </p:sp>
      <p:sp>
        <p:nvSpPr>
          <p:cNvPr id="18" name="Rectangle: Rounded Corners 17">
            <a:extLst>
              <a:ext uri="{FF2B5EF4-FFF2-40B4-BE49-F238E27FC236}">
                <a16:creationId xmlns:a16="http://schemas.microsoft.com/office/drawing/2014/main" id="{4C176A8A-8E30-47A6-B2F8-02B3C4E4A2C5}"/>
              </a:ext>
            </a:extLst>
          </p:cNvPr>
          <p:cNvSpPr/>
          <p:nvPr/>
        </p:nvSpPr>
        <p:spPr>
          <a:xfrm>
            <a:off x="9000933" y="4241220"/>
            <a:ext cx="1574157" cy="7598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G" dirty="0"/>
              <a:t>Flat Type</a:t>
            </a:r>
          </a:p>
        </p:txBody>
      </p:sp>
      <p:sp>
        <p:nvSpPr>
          <p:cNvPr id="4" name="TextBox 3">
            <a:extLst>
              <a:ext uri="{FF2B5EF4-FFF2-40B4-BE49-F238E27FC236}">
                <a16:creationId xmlns:a16="http://schemas.microsoft.com/office/drawing/2014/main" id="{40C7D38E-59AD-48EC-B47C-0436FC81BDE7}"/>
              </a:ext>
            </a:extLst>
          </p:cNvPr>
          <p:cNvSpPr txBox="1"/>
          <p:nvPr/>
        </p:nvSpPr>
        <p:spPr>
          <a:xfrm>
            <a:off x="9000933" y="2427158"/>
            <a:ext cx="2096728" cy="646331"/>
          </a:xfrm>
          <a:prstGeom prst="rect">
            <a:avLst/>
          </a:prstGeom>
          <a:noFill/>
        </p:spPr>
        <p:txBody>
          <a:bodyPr wrap="square" rtlCol="0">
            <a:spAutoFit/>
          </a:bodyPr>
          <a:lstStyle/>
          <a:p>
            <a:r>
              <a:rPr lang="en-SG" dirty="0"/>
              <a:t>Baseline:  Standard Model</a:t>
            </a:r>
          </a:p>
        </p:txBody>
      </p:sp>
      <p:sp>
        <p:nvSpPr>
          <p:cNvPr id="19" name="TextBox 18">
            <a:extLst>
              <a:ext uri="{FF2B5EF4-FFF2-40B4-BE49-F238E27FC236}">
                <a16:creationId xmlns:a16="http://schemas.microsoft.com/office/drawing/2014/main" id="{AB29B205-8A7B-45C1-8A15-A6C83638A6FC}"/>
              </a:ext>
            </a:extLst>
          </p:cNvPr>
          <p:cNvSpPr txBox="1"/>
          <p:nvPr/>
        </p:nvSpPr>
        <p:spPr>
          <a:xfrm>
            <a:off x="6921660" y="2453864"/>
            <a:ext cx="1794076" cy="646331"/>
          </a:xfrm>
          <a:prstGeom prst="rect">
            <a:avLst/>
          </a:prstGeom>
          <a:noFill/>
        </p:spPr>
        <p:txBody>
          <a:bodyPr wrap="square" rtlCol="0">
            <a:spAutoFit/>
          </a:bodyPr>
          <a:lstStyle/>
          <a:p>
            <a:r>
              <a:rPr lang="en-SG" dirty="0"/>
              <a:t>Baseline: North Region</a:t>
            </a:r>
          </a:p>
        </p:txBody>
      </p:sp>
    </p:spTree>
    <p:extLst>
      <p:ext uri="{BB962C8B-B14F-4D97-AF65-F5344CB8AC3E}">
        <p14:creationId xmlns:p14="http://schemas.microsoft.com/office/powerpoint/2010/main" val="1538933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E259-FA56-46BC-A3C6-2C4265AD552F}"/>
              </a:ext>
            </a:extLst>
          </p:cNvPr>
          <p:cNvSpPr>
            <a:spLocks noGrp="1"/>
          </p:cNvSpPr>
          <p:nvPr>
            <p:ph type="ctrTitle"/>
          </p:nvPr>
        </p:nvSpPr>
        <p:spPr>
          <a:xfrm>
            <a:off x="1600200" y="2386744"/>
            <a:ext cx="8991600" cy="1759128"/>
          </a:xfrm>
        </p:spPr>
        <p:txBody>
          <a:bodyPr>
            <a:normAutofit/>
          </a:bodyPr>
          <a:lstStyle/>
          <a:p>
            <a:r>
              <a:rPr lang="en-SG" dirty="0">
                <a:latin typeface="Arial Black" panose="020B0A04020102020204" pitchFamily="34" charset="0"/>
              </a:rPr>
              <a:t>Model Results</a:t>
            </a:r>
          </a:p>
        </p:txBody>
      </p:sp>
    </p:spTree>
    <p:extLst>
      <p:ext uri="{BB962C8B-B14F-4D97-AF65-F5344CB8AC3E}">
        <p14:creationId xmlns:p14="http://schemas.microsoft.com/office/powerpoint/2010/main" val="2574705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CE61-8938-46B2-A702-1C573F3D6B51}"/>
              </a:ext>
            </a:extLst>
          </p:cNvPr>
          <p:cNvSpPr>
            <a:spLocks noGrp="1"/>
          </p:cNvSpPr>
          <p:nvPr>
            <p:ph type="title"/>
          </p:nvPr>
        </p:nvSpPr>
        <p:spPr>
          <a:xfrm>
            <a:off x="1962703" y="9326"/>
            <a:ext cx="8263631" cy="691734"/>
          </a:xfrm>
        </p:spPr>
        <p:txBody>
          <a:bodyPr>
            <a:normAutofit fontScale="90000"/>
          </a:bodyPr>
          <a:lstStyle/>
          <a:p>
            <a:r>
              <a:rPr lang="en-SG" dirty="0"/>
              <a:t>Linear Regression</a:t>
            </a:r>
          </a:p>
        </p:txBody>
      </p:sp>
      <p:sp>
        <p:nvSpPr>
          <p:cNvPr id="3" name="Content Placeholder 2">
            <a:extLst>
              <a:ext uri="{FF2B5EF4-FFF2-40B4-BE49-F238E27FC236}">
                <a16:creationId xmlns:a16="http://schemas.microsoft.com/office/drawing/2014/main" id="{EF258203-6CC4-490F-9B23-31D3C28C7F2E}"/>
              </a:ext>
            </a:extLst>
          </p:cNvPr>
          <p:cNvSpPr>
            <a:spLocks noGrp="1"/>
          </p:cNvSpPr>
          <p:nvPr>
            <p:ph idx="1"/>
          </p:nvPr>
        </p:nvSpPr>
        <p:spPr>
          <a:xfrm>
            <a:off x="520861" y="1917278"/>
            <a:ext cx="4132163" cy="3326053"/>
          </a:xfrm>
        </p:spPr>
        <p:txBody>
          <a:bodyPr/>
          <a:lstStyle/>
          <a:p>
            <a:r>
              <a:rPr lang="en-SG" sz="2400" dirty="0"/>
              <a:t>Intercept: 12.66</a:t>
            </a:r>
          </a:p>
          <a:p>
            <a:r>
              <a:rPr lang="en-SG" sz="2400" dirty="0"/>
              <a:t>R-square value: </a:t>
            </a:r>
            <a:r>
              <a:rPr kumimoji="0" lang="en-US" altLang="en-US" sz="2400" b="0" i="0" u="none" strike="noStrike" cap="none" normalizeH="0" baseline="0" dirty="0">
                <a:ln>
                  <a:noFill/>
                </a:ln>
                <a:solidFill>
                  <a:srgbClr val="000000"/>
                </a:solidFill>
                <a:effectLst/>
                <a:latin typeface="Arial Unicode MS"/>
                <a:ea typeface="Courier New" panose="02070309020205020404" pitchFamily="49" charset="0"/>
              </a:rPr>
              <a:t>0.877</a:t>
            </a:r>
          </a:p>
          <a:p>
            <a:r>
              <a:rPr lang="en-US" sz="2400" dirty="0">
                <a:solidFill>
                  <a:srgbClr val="000000"/>
                </a:solidFill>
                <a:latin typeface="Arial Unicode MS"/>
              </a:rPr>
              <a:t>Adjusted </a:t>
            </a:r>
            <a:r>
              <a:rPr lang="en-SG" sz="2400" dirty="0"/>
              <a:t>R-square value: 0.876</a:t>
            </a:r>
          </a:p>
          <a:p>
            <a:endParaRPr lang="en-SG" sz="2400" dirty="0"/>
          </a:p>
          <a:p>
            <a:endParaRPr lang="en-SG" dirty="0"/>
          </a:p>
        </p:txBody>
      </p:sp>
      <p:sp>
        <p:nvSpPr>
          <p:cNvPr id="4" name="TextBox 3">
            <a:extLst>
              <a:ext uri="{FF2B5EF4-FFF2-40B4-BE49-F238E27FC236}">
                <a16:creationId xmlns:a16="http://schemas.microsoft.com/office/drawing/2014/main" id="{5870F034-B588-44A5-95D1-36515EA37C7D}"/>
              </a:ext>
            </a:extLst>
          </p:cNvPr>
          <p:cNvSpPr txBox="1"/>
          <p:nvPr/>
        </p:nvSpPr>
        <p:spPr>
          <a:xfrm>
            <a:off x="5637320" y="2974019"/>
            <a:ext cx="914400" cy="914400"/>
          </a:xfrm>
          <a:prstGeom prst="rect">
            <a:avLst/>
          </a:prstGeom>
          <a:noFill/>
        </p:spPr>
        <p:txBody>
          <a:bodyPr vert="eaVert" wrap="square" rtlCol="0">
            <a:spAutoFit/>
          </a:bodyPr>
          <a:lstStyle/>
          <a:p>
            <a:endParaRPr lang="en-SG" dirty="0"/>
          </a:p>
        </p:txBody>
      </p:sp>
      <p:sp>
        <p:nvSpPr>
          <p:cNvPr id="5" name="TextBox 4">
            <a:extLst>
              <a:ext uri="{FF2B5EF4-FFF2-40B4-BE49-F238E27FC236}">
                <a16:creationId xmlns:a16="http://schemas.microsoft.com/office/drawing/2014/main" id="{205F38E4-FEA2-407F-9F61-DCA557FDA1C0}"/>
              </a:ext>
            </a:extLst>
          </p:cNvPr>
          <p:cNvSpPr txBox="1"/>
          <p:nvPr/>
        </p:nvSpPr>
        <p:spPr>
          <a:xfrm>
            <a:off x="6951189" y="0"/>
            <a:ext cx="461665" cy="92398"/>
          </a:xfrm>
          <a:prstGeom prst="rect">
            <a:avLst/>
          </a:prstGeom>
          <a:noFill/>
        </p:spPr>
        <p:txBody>
          <a:bodyPr vert="eaVert" wrap="none" rtlCol="0">
            <a:spAutoFit/>
          </a:bodyPr>
          <a:lstStyle/>
          <a:p>
            <a:endParaRPr lang="en-SG" dirty="0"/>
          </a:p>
        </p:txBody>
      </p:sp>
      <p:pic>
        <p:nvPicPr>
          <p:cNvPr id="9" name="Picture 8">
            <a:extLst>
              <a:ext uri="{FF2B5EF4-FFF2-40B4-BE49-F238E27FC236}">
                <a16:creationId xmlns:a16="http://schemas.microsoft.com/office/drawing/2014/main" id="{BC2F0926-EE02-4BCE-81DB-C3FDA483728F}"/>
              </a:ext>
            </a:extLst>
          </p:cNvPr>
          <p:cNvPicPr>
            <a:picLocks noChangeAspect="1"/>
          </p:cNvPicPr>
          <p:nvPr/>
        </p:nvPicPr>
        <p:blipFill>
          <a:blip r:embed="rId3"/>
          <a:stretch>
            <a:fillRect/>
          </a:stretch>
        </p:blipFill>
        <p:spPr>
          <a:xfrm>
            <a:off x="4905397" y="1758930"/>
            <a:ext cx="6860600" cy="3842414"/>
          </a:xfrm>
          <a:prstGeom prst="rect">
            <a:avLst/>
          </a:prstGeom>
        </p:spPr>
      </p:pic>
      <p:sp>
        <p:nvSpPr>
          <p:cNvPr id="13" name="TextBox 12">
            <a:extLst>
              <a:ext uri="{FF2B5EF4-FFF2-40B4-BE49-F238E27FC236}">
                <a16:creationId xmlns:a16="http://schemas.microsoft.com/office/drawing/2014/main" id="{4275159A-8640-4683-83A2-4B0923D1EFD4}"/>
              </a:ext>
            </a:extLst>
          </p:cNvPr>
          <p:cNvSpPr txBox="1"/>
          <p:nvPr/>
        </p:nvSpPr>
        <p:spPr>
          <a:xfrm>
            <a:off x="6627233" y="1256656"/>
            <a:ext cx="3416927" cy="369332"/>
          </a:xfrm>
          <a:prstGeom prst="rect">
            <a:avLst/>
          </a:prstGeom>
          <a:noFill/>
        </p:spPr>
        <p:txBody>
          <a:bodyPr wrap="square" rtlCol="0">
            <a:spAutoFit/>
          </a:bodyPr>
          <a:lstStyle/>
          <a:p>
            <a:r>
              <a:rPr lang="en-SG" b="1" dirty="0"/>
              <a:t>Predictions vs True Values</a:t>
            </a:r>
          </a:p>
        </p:txBody>
      </p:sp>
    </p:spTree>
    <p:extLst>
      <p:ext uri="{BB962C8B-B14F-4D97-AF65-F5344CB8AC3E}">
        <p14:creationId xmlns:p14="http://schemas.microsoft.com/office/powerpoint/2010/main" val="6594851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70F034-B588-44A5-95D1-36515EA37C7D}"/>
              </a:ext>
            </a:extLst>
          </p:cNvPr>
          <p:cNvSpPr txBox="1"/>
          <p:nvPr/>
        </p:nvSpPr>
        <p:spPr>
          <a:xfrm>
            <a:off x="5637320" y="2974019"/>
            <a:ext cx="914400" cy="914400"/>
          </a:xfrm>
          <a:prstGeom prst="rect">
            <a:avLst/>
          </a:prstGeom>
          <a:noFill/>
        </p:spPr>
        <p:txBody>
          <a:bodyPr vert="eaVert" wrap="square" rtlCol="0">
            <a:spAutoFit/>
          </a:bodyPr>
          <a:lstStyle/>
          <a:p>
            <a:endParaRPr lang="en-SG" dirty="0"/>
          </a:p>
        </p:txBody>
      </p:sp>
      <p:sp>
        <p:nvSpPr>
          <p:cNvPr id="5" name="TextBox 4">
            <a:extLst>
              <a:ext uri="{FF2B5EF4-FFF2-40B4-BE49-F238E27FC236}">
                <a16:creationId xmlns:a16="http://schemas.microsoft.com/office/drawing/2014/main" id="{205F38E4-FEA2-407F-9F61-DCA557FDA1C0}"/>
              </a:ext>
            </a:extLst>
          </p:cNvPr>
          <p:cNvSpPr txBox="1"/>
          <p:nvPr/>
        </p:nvSpPr>
        <p:spPr>
          <a:xfrm>
            <a:off x="6951189" y="0"/>
            <a:ext cx="461665" cy="92398"/>
          </a:xfrm>
          <a:prstGeom prst="rect">
            <a:avLst/>
          </a:prstGeom>
          <a:noFill/>
        </p:spPr>
        <p:txBody>
          <a:bodyPr vert="eaVert" wrap="none" rtlCol="0">
            <a:spAutoFit/>
          </a:bodyPr>
          <a:lstStyle/>
          <a:p>
            <a:endParaRPr lang="en-SG" dirty="0"/>
          </a:p>
        </p:txBody>
      </p:sp>
      <p:pic>
        <p:nvPicPr>
          <p:cNvPr id="10" name="Picture 9">
            <a:extLst>
              <a:ext uri="{FF2B5EF4-FFF2-40B4-BE49-F238E27FC236}">
                <a16:creationId xmlns:a16="http://schemas.microsoft.com/office/drawing/2014/main" id="{D219F968-A994-4B1E-A42D-9F2722DAEE25}"/>
              </a:ext>
            </a:extLst>
          </p:cNvPr>
          <p:cNvPicPr>
            <a:picLocks noChangeAspect="1"/>
          </p:cNvPicPr>
          <p:nvPr/>
        </p:nvPicPr>
        <p:blipFill>
          <a:blip r:embed="rId3"/>
          <a:stretch>
            <a:fillRect/>
          </a:stretch>
        </p:blipFill>
        <p:spPr>
          <a:xfrm>
            <a:off x="5276687" y="1857260"/>
            <a:ext cx="6735165" cy="4543496"/>
          </a:xfrm>
          <a:prstGeom prst="rect">
            <a:avLst/>
          </a:prstGeom>
        </p:spPr>
      </p:pic>
      <p:sp>
        <p:nvSpPr>
          <p:cNvPr id="14" name="TextBox 13">
            <a:extLst>
              <a:ext uri="{FF2B5EF4-FFF2-40B4-BE49-F238E27FC236}">
                <a16:creationId xmlns:a16="http://schemas.microsoft.com/office/drawing/2014/main" id="{884783F3-6557-4313-9B66-0D8E17A2156E}"/>
              </a:ext>
            </a:extLst>
          </p:cNvPr>
          <p:cNvSpPr txBox="1"/>
          <p:nvPr/>
        </p:nvSpPr>
        <p:spPr>
          <a:xfrm>
            <a:off x="795520" y="3049154"/>
            <a:ext cx="4835809" cy="646331"/>
          </a:xfrm>
          <a:prstGeom prst="rect">
            <a:avLst/>
          </a:prstGeom>
          <a:noFill/>
        </p:spPr>
        <p:txBody>
          <a:bodyPr wrap="square" rtlCol="0">
            <a:spAutoFit/>
          </a:bodyPr>
          <a:lstStyle/>
          <a:p>
            <a:r>
              <a:rPr lang="en-SG" b="1" dirty="0"/>
              <a:t>Check for </a:t>
            </a:r>
            <a:r>
              <a:rPr lang="en-SG" b="1" i="0" dirty="0">
                <a:solidFill>
                  <a:srgbClr val="000000"/>
                </a:solidFill>
                <a:effectLst/>
                <a:latin typeface="Helvetica Neue"/>
              </a:rPr>
              <a:t>Homoscedasticity</a:t>
            </a:r>
          </a:p>
          <a:p>
            <a:r>
              <a:rPr lang="en-SG" dirty="0">
                <a:solidFill>
                  <a:srgbClr val="000000"/>
                </a:solidFill>
                <a:latin typeface="Helvetica Neue"/>
              </a:rPr>
              <a:t> plot does seem to show any definite trend</a:t>
            </a:r>
            <a:endParaRPr lang="en-SG" dirty="0"/>
          </a:p>
        </p:txBody>
      </p:sp>
      <p:sp>
        <p:nvSpPr>
          <p:cNvPr id="17" name="TextBox 16">
            <a:extLst>
              <a:ext uri="{FF2B5EF4-FFF2-40B4-BE49-F238E27FC236}">
                <a16:creationId xmlns:a16="http://schemas.microsoft.com/office/drawing/2014/main" id="{C2E6BF4D-609D-4C06-88A3-82DBED974298}"/>
              </a:ext>
            </a:extLst>
          </p:cNvPr>
          <p:cNvSpPr txBox="1"/>
          <p:nvPr/>
        </p:nvSpPr>
        <p:spPr>
          <a:xfrm>
            <a:off x="795519" y="4985953"/>
            <a:ext cx="4835809" cy="1200329"/>
          </a:xfrm>
          <a:prstGeom prst="rect">
            <a:avLst/>
          </a:prstGeom>
          <a:noFill/>
        </p:spPr>
        <p:txBody>
          <a:bodyPr wrap="square" rtlCol="0">
            <a:spAutoFit/>
          </a:bodyPr>
          <a:lstStyle/>
          <a:p>
            <a:r>
              <a:rPr lang="en-SG" b="1" dirty="0" err="1"/>
              <a:t>Goldfeld</a:t>
            </a:r>
            <a:r>
              <a:rPr lang="en-SG" b="1" dirty="0"/>
              <a:t> </a:t>
            </a:r>
            <a:r>
              <a:rPr lang="en-SG" b="1" dirty="0" err="1"/>
              <a:t>Quandt</a:t>
            </a:r>
            <a:r>
              <a:rPr lang="en-SG" b="1" dirty="0"/>
              <a:t> Test:  Heteroscedasticity</a:t>
            </a:r>
          </a:p>
          <a:p>
            <a:r>
              <a:rPr kumimoji="0" lang="en-US" altLang="en-US" sz="1800" b="0" i="0" u="none" strike="noStrike" cap="none" normalizeH="0" baseline="0" dirty="0">
                <a:ln>
                  <a:noFill/>
                </a:ln>
                <a:solidFill>
                  <a:srgbClr val="000000"/>
                </a:solidFill>
                <a:effectLst/>
                <a:latin typeface="Arial Unicode MS"/>
                <a:ea typeface="Courier New" panose="02070309020205020404" pitchFamily="49" charset="0"/>
              </a:rPr>
              <a:t>'p-value', 0.893 &gt;0.05</a:t>
            </a:r>
          </a:p>
          <a:p>
            <a:r>
              <a:rPr lang="en-US" dirty="0">
                <a:solidFill>
                  <a:srgbClr val="000000"/>
                </a:solidFill>
                <a:latin typeface="Arial Unicode MS"/>
              </a:rPr>
              <a:t>Cannot reject the null hypothesis</a:t>
            </a:r>
          </a:p>
          <a:p>
            <a:r>
              <a:rPr lang="en-US" dirty="0">
                <a:solidFill>
                  <a:srgbClr val="000000"/>
                </a:solidFill>
                <a:latin typeface="Arial Unicode MS"/>
              </a:rPr>
              <a:t>Conclude: error terms are homoscedastic</a:t>
            </a:r>
            <a:endParaRPr lang="en-SG" dirty="0"/>
          </a:p>
        </p:txBody>
      </p:sp>
      <p:sp>
        <p:nvSpPr>
          <p:cNvPr id="15" name="TextBox 14">
            <a:extLst>
              <a:ext uri="{FF2B5EF4-FFF2-40B4-BE49-F238E27FC236}">
                <a16:creationId xmlns:a16="http://schemas.microsoft.com/office/drawing/2014/main" id="{D30A042A-F77B-418E-8DD0-4474CF7B31F1}"/>
              </a:ext>
            </a:extLst>
          </p:cNvPr>
          <p:cNvSpPr txBox="1"/>
          <p:nvPr/>
        </p:nvSpPr>
        <p:spPr>
          <a:xfrm>
            <a:off x="795521" y="1536178"/>
            <a:ext cx="4835809" cy="646331"/>
          </a:xfrm>
          <a:prstGeom prst="rect">
            <a:avLst/>
          </a:prstGeom>
          <a:noFill/>
        </p:spPr>
        <p:txBody>
          <a:bodyPr wrap="square" rtlCol="0">
            <a:spAutoFit/>
          </a:bodyPr>
          <a:lstStyle/>
          <a:p>
            <a:r>
              <a:rPr lang="en-SG" b="1" dirty="0"/>
              <a:t>Mean of Residuals</a:t>
            </a:r>
            <a:endParaRPr lang="en-SG" b="1" i="0" dirty="0">
              <a:solidFill>
                <a:srgbClr val="000000"/>
              </a:solidFill>
              <a:effectLst/>
              <a:latin typeface="Helvetica Neue"/>
            </a:endParaRPr>
          </a:p>
          <a:p>
            <a:r>
              <a:rPr lang="en-SG" dirty="0">
                <a:solidFill>
                  <a:srgbClr val="000000"/>
                </a:solidFill>
                <a:latin typeface="Helvetica Neue"/>
              </a:rPr>
              <a:t>Mean residuals: -0.000388</a:t>
            </a:r>
            <a:endParaRPr lang="en-SG" dirty="0"/>
          </a:p>
        </p:txBody>
      </p:sp>
      <p:sp>
        <p:nvSpPr>
          <p:cNvPr id="11" name="TextBox 10">
            <a:extLst>
              <a:ext uri="{FF2B5EF4-FFF2-40B4-BE49-F238E27FC236}">
                <a16:creationId xmlns:a16="http://schemas.microsoft.com/office/drawing/2014/main" id="{70316181-3EBB-42B8-9C50-712BC0F9D362}"/>
              </a:ext>
            </a:extLst>
          </p:cNvPr>
          <p:cNvSpPr txBox="1"/>
          <p:nvPr/>
        </p:nvSpPr>
        <p:spPr>
          <a:xfrm>
            <a:off x="6449643" y="1448487"/>
            <a:ext cx="5562209" cy="369332"/>
          </a:xfrm>
          <a:prstGeom prst="rect">
            <a:avLst/>
          </a:prstGeom>
          <a:noFill/>
        </p:spPr>
        <p:txBody>
          <a:bodyPr wrap="square" rtlCol="0">
            <a:spAutoFit/>
          </a:bodyPr>
          <a:lstStyle/>
          <a:p>
            <a:r>
              <a:rPr lang="en-SG" dirty="0"/>
              <a:t>Homoscedasticity: Residuals against Predicted Values</a:t>
            </a:r>
          </a:p>
        </p:txBody>
      </p:sp>
      <p:sp>
        <p:nvSpPr>
          <p:cNvPr id="20" name="Title 1">
            <a:extLst>
              <a:ext uri="{FF2B5EF4-FFF2-40B4-BE49-F238E27FC236}">
                <a16:creationId xmlns:a16="http://schemas.microsoft.com/office/drawing/2014/main" id="{C2283040-7AA6-4B94-8876-D20FEBAA7683}"/>
              </a:ext>
            </a:extLst>
          </p:cNvPr>
          <p:cNvSpPr>
            <a:spLocks noGrp="1"/>
          </p:cNvSpPr>
          <p:nvPr>
            <p:ph type="title"/>
          </p:nvPr>
        </p:nvSpPr>
        <p:spPr>
          <a:xfrm>
            <a:off x="1962704" y="192174"/>
            <a:ext cx="8263631" cy="691734"/>
          </a:xfrm>
        </p:spPr>
        <p:txBody>
          <a:bodyPr>
            <a:normAutofit fontScale="90000"/>
          </a:bodyPr>
          <a:lstStyle/>
          <a:p>
            <a:r>
              <a:rPr lang="en-SG" dirty="0"/>
              <a:t>Assumptions Check</a:t>
            </a:r>
          </a:p>
        </p:txBody>
      </p:sp>
      <p:cxnSp>
        <p:nvCxnSpPr>
          <p:cNvPr id="22" name="Straight Arrow Connector 21">
            <a:extLst>
              <a:ext uri="{FF2B5EF4-FFF2-40B4-BE49-F238E27FC236}">
                <a16:creationId xmlns:a16="http://schemas.microsoft.com/office/drawing/2014/main" id="{F5F9245E-C63F-4C1B-A79D-2A4D93D3CC97}"/>
              </a:ext>
            </a:extLst>
          </p:cNvPr>
          <p:cNvCxnSpPr>
            <a:cxnSpLocks/>
          </p:cNvCxnSpPr>
          <p:nvPr/>
        </p:nvCxnSpPr>
        <p:spPr>
          <a:xfrm>
            <a:off x="4791919" y="3206187"/>
            <a:ext cx="103014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66934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083838-E9C6-4F87-A52C-CC8645D0851C}"/>
              </a:ext>
            </a:extLst>
          </p:cNvPr>
          <p:cNvPicPr>
            <a:picLocks noChangeAspect="1"/>
          </p:cNvPicPr>
          <p:nvPr/>
        </p:nvPicPr>
        <p:blipFill>
          <a:blip r:embed="rId3"/>
          <a:stretch>
            <a:fillRect/>
          </a:stretch>
        </p:blipFill>
        <p:spPr>
          <a:xfrm>
            <a:off x="445779" y="798056"/>
            <a:ext cx="11297481" cy="5950076"/>
          </a:xfrm>
          <a:prstGeom prst="rect">
            <a:avLst/>
          </a:prstGeom>
        </p:spPr>
      </p:pic>
      <p:sp>
        <p:nvSpPr>
          <p:cNvPr id="4" name="TextBox 3">
            <a:extLst>
              <a:ext uri="{FF2B5EF4-FFF2-40B4-BE49-F238E27FC236}">
                <a16:creationId xmlns:a16="http://schemas.microsoft.com/office/drawing/2014/main" id="{5870F034-B588-44A5-95D1-36515EA37C7D}"/>
              </a:ext>
            </a:extLst>
          </p:cNvPr>
          <p:cNvSpPr txBox="1"/>
          <p:nvPr/>
        </p:nvSpPr>
        <p:spPr>
          <a:xfrm>
            <a:off x="5637320" y="2974019"/>
            <a:ext cx="914400" cy="914400"/>
          </a:xfrm>
          <a:prstGeom prst="rect">
            <a:avLst/>
          </a:prstGeom>
          <a:noFill/>
        </p:spPr>
        <p:txBody>
          <a:bodyPr vert="eaVert" wrap="square" rtlCol="0">
            <a:spAutoFit/>
          </a:bodyPr>
          <a:lstStyle/>
          <a:p>
            <a:endParaRPr lang="en-SG" dirty="0"/>
          </a:p>
        </p:txBody>
      </p:sp>
      <p:sp>
        <p:nvSpPr>
          <p:cNvPr id="5" name="TextBox 4">
            <a:extLst>
              <a:ext uri="{FF2B5EF4-FFF2-40B4-BE49-F238E27FC236}">
                <a16:creationId xmlns:a16="http://schemas.microsoft.com/office/drawing/2014/main" id="{205F38E4-FEA2-407F-9F61-DCA557FDA1C0}"/>
              </a:ext>
            </a:extLst>
          </p:cNvPr>
          <p:cNvSpPr txBox="1"/>
          <p:nvPr/>
        </p:nvSpPr>
        <p:spPr>
          <a:xfrm>
            <a:off x="6951189" y="0"/>
            <a:ext cx="461665" cy="92398"/>
          </a:xfrm>
          <a:prstGeom prst="rect">
            <a:avLst/>
          </a:prstGeom>
          <a:noFill/>
        </p:spPr>
        <p:txBody>
          <a:bodyPr vert="eaVert" wrap="none" rtlCol="0">
            <a:spAutoFit/>
          </a:bodyPr>
          <a:lstStyle/>
          <a:p>
            <a:endParaRPr lang="en-SG" dirty="0"/>
          </a:p>
        </p:txBody>
      </p:sp>
      <p:sp>
        <p:nvSpPr>
          <p:cNvPr id="7" name="Content Placeholder 6">
            <a:extLst>
              <a:ext uri="{FF2B5EF4-FFF2-40B4-BE49-F238E27FC236}">
                <a16:creationId xmlns:a16="http://schemas.microsoft.com/office/drawing/2014/main" id="{7DF59FD5-A2EF-4296-B700-3B5FC1830FC6}"/>
              </a:ext>
            </a:extLst>
          </p:cNvPr>
          <p:cNvSpPr>
            <a:spLocks noGrp="1"/>
          </p:cNvSpPr>
          <p:nvPr>
            <p:ph idx="1"/>
          </p:nvPr>
        </p:nvSpPr>
        <p:spPr>
          <a:xfrm>
            <a:off x="3547990" y="339264"/>
            <a:ext cx="7729728" cy="458792"/>
          </a:xfrm>
        </p:spPr>
        <p:txBody>
          <a:bodyPr>
            <a:normAutofit/>
          </a:bodyPr>
          <a:lstStyle/>
          <a:p>
            <a:r>
              <a:rPr lang="en-SG" sz="2000" b="1" dirty="0"/>
              <a:t>Coefficient Analysis</a:t>
            </a:r>
          </a:p>
        </p:txBody>
      </p:sp>
      <p:sp>
        <p:nvSpPr>
          <p:cNvPr id="9" name="Left Brace 8">
            <a:extLst>
              <a:ext uri="{FF2B5EF4-FFF2-40B4-BE49-F238E27FC236}">
                <a16:creationId xmlns:a16="http://schemas.microsoft.com/office/drawing/2014/main" id="{B0C7900E-1008-4102-AECA-525F3EC8DA9E}"/>
              </a:ext>
            </a:extLst>
          </p:cNvPr>
          <p:cNvSpPr/>
          <p:nvPr/>
        </p:nvSpPr>
        <p:spPr>
          <a:xfrm>
            <a:off x="1003765" y="893766"/>
            <a:ext cx="431918" cy="1551197"/>
          </a:xfrm>
          <a:prstGeom prst="leftBrace">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SG"/>
          </a:p>
        </p:txBody>
      </p:sp>
      <p:sp>
        <p:nvSpPr>
          <p:cNvPr id="10" name="TextBox 9">
            <a:extLst>
              <a:ext uri="{FF2B5EF4-FFF2-40B4-BE49-F238E27FC236}">
                <a16:creationId xmlns:a16="http://schemas.microsoft.com/office/drawing/2014/main" id="{35516D33-597F-4EAF-AE5E-253393B5D84B}"/>
              </a:ext>
            </a:extLst>
          </p:cNvPr>
          <p:cNvSpPr txBox="1"/>
          <p:nvPr/>
        </p:nvSpPr>
        <p:spPr>
          <a:xfrm>
            <a:off x="155159" y="1346200"/>
            <a:ext cx="914282" cy="646331"/>
          </a:xfrm>
          <a:prstGeom prst="rect">
            <a:avLst/>
          </a:prstGeom>
          <a:noFill/>
        </p:spPr>
        <p:txBody>
          <a:bodyPr wrap="square" rtlCol="0">
            <a:spAutoFit/>
          </a:bodyPr>
          <a:lstStyle/>
          <a:p>
            <a:r>
              <a:rPr lang="en-SG" dirty="0"/>
              <a:t>Strong Drivers</a:t>
            </a:r>
          </a:p>
        </p:txBody>
      </p:sp>
    </p:spTree>
    <p:extLst>
      <p:ext uri="{BB962C8B-B14F-4D97-AF65-F5344CB8AC3E}">
        <p14:creationId xmlns:p14="http://schemas.microsoft.com/office/powerpoint/2010/main" val="1466228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7987-2565-4B4A-9D4F-E7F81183E65C}"/>
              </a:ext>
            </a:extLst>
          </p:cNvPr>
          <p:cNvSpPr>
            <a:spLocks noGrp="1"/>
          </p:cNvSpPr>
          <p:nvPr>
            <p:ph type="title"/>
          </p:nvPr>
        </p:nvSpPr>
        <p:spPr>
          <a:xfrm>
            <a:off x="4374291" y="283217"/>
            <a:ext cx="4228279" cy="713084"/>
          </a:xfrm>
        </p:spPr>
        <p:txBody>
          <a:bodyPr>
            <a:normAutofit fontScale="90000"/>
          </a:bodyPr>
          <a:lstStyle/>
          <a:p>
            <a:r>
              <a:rPr lang="en-SG" dirty="0"/>
              <a:t>The Data</a:t>
            </a:r>
          </a:p>
        </p:txBody>
      </p:sp>
      <p:graphicFrame>
        <p:nvGraphicFramePr>
          <p:cNvPr id="6" name="Table 6">
            <a:extLst>
              <a:ext uri="{FF2B5EF4-FFF2-40B4-BE49-F238E27FC236}">
                <a16:creationId xmlns:a16="http://schemas.microsoft.com/office/drawing/2014/main" id="{57B9B1CC-1CA4-4277-9F37-B4B3411124A0}"/>
              </a:ext>
            </a:extLst>
          </p:cNvPr>
          <p:cNvGraphicFramePr>
            <a:graphicFrameLocks noGrp="1"/>
          </p:cNvGraphicFramePr>
          <p:nvPr>
            <p:extLst>
              <p:ext uri="{D42A27DB-BD31-4B8C-83A1-F6EECF244321}">
                <p14:modId xmlns:p14="http://schemas.microsoft.com/office/powerpoint/2010/main" val="1043920615"/>
              </p:ext>
            </p:extLst>
          </p:nvPr>
        </p:nvGraphicFramePr>
        <p:xfrm>
          <a:off x="1235220" y="1648045"/>
          <a:ext cx="4860780" cy="4593266"/>
        </p:xfrm>
        <a:graphic>
          <a:graphicData uri="http://schemas.openxmlformats.org/drawingml/2006/table">
            <a:tbl>
              <a:tblPr firstRow="1" bandRow="1">
                <a:tableStyleId>{21E4AEA4-8DFA-4A89-87EB-49C32662AFE0}</a:tableStyleId>
              </a:tblPr>
              <a:tblGrid>
                <a:gridCol w="4860780">
                  <a:extLst>
                    <a:ext uri="{9D8B030D-6E8A-4147-A177-3AD203B41FA5}">
                      <a16:colId xmlns:a16="http://schemas.microsoft.com/office/drawing/2014/main" val="1683297899"/>
                    </a:ext>
                  </a:extLst>
                </a:gridCol>
              </a:tblGrid>
              <a:tr h="449646">
                <a:tc>
                  <a:txBody>
                    <a:bodyPr/>
                    <a:lstStyle/>
                    <a:p>
                      <a:pPr algn="ctr"/>
                      <a:r>
                        <a:rPr lang="en-SG" dirty="0"/>
                        <a:t>Variables</a:t>
                      </a:r>
                    </a:p>
                  </a:txBody>
                  <a:tcPr>
                    <a:solidFill>
                      <a:srgbClr val="00B0F0"/>
                    </a:solidFill>
                  </a:tcPr>
                </a:tc>
                <a:extLst>
                  <a:ext uri="{0D108BD9-81ED-4DB2-BD59-A6C34878D82A}">
                    <a16:rowId xmlns:a16="http://schemas.microsoft.com/office/drawing/2014/main" val="564041983"/>
                  </a:ext>
                </a:extLst>
              </a:tr>
              <a:tr h="455892">
                <a:tc>
                  <a:txBody>
                    <a:bodyPr/>
                    <a:lstStyle/>
                    <a:p>
                      <a:pPr algn="ctr"/>
                      <a:r>
                        <a:rPr lang="en-SG" dirty="0"/>
                        <a:t>Date Sold (Year and Month)</a:t>
                      </a:r>
                    </a:p>
                  </a:txBody>
                  <a:tcPr/>
                </a:tc>
                <a:extLst>
                  <a:ext uri="{0D108BD9-81ED-4DB2-BD59-A6C34878D82A}">
                    <a16:rowId xmlns:a16="http://schemas.microsoft.com/office/drawing/2014/main" val="3041070057"/>
                  </a:ext>
                </a:extLst>
              </a:tr>
              <a:tr h="455892">
                <a:tc>
                  <a:txBody>
                    <a:bodyPr/>
                    <a:lstStyle/>
                    <a:p>
                      <a:pPr algn="ctr"/>
                      <a:r>
                        <a:rPr lang="en-SG" dirty="0"/>
                        <a:t>Town</a:t>
                      </a:r>
                    </a:p>
                  </a:txBody>
                  <a:tcPr/>
                </a:tc>
                <a:extLst>
                  <a:ext uri="{0D108BD9-81ED-4DB2-BD59-A6C34878D82A}">
                    <a16:rowId xmlns:a16="http://schemas.microsoft.com/office/drawing/2014/main" val="2703029794"/>
                  </a:ext>
                </a:extLst>
              </a:tr>
              <a:tr h="455892">
                <a:tc>
                  <a:txBody>
                    <a:bodyPr/>
                    <a:lstStyle/>
                    <a:p>
                      <a:pPr algn="ctr"/>
                      <a:r>
                        <a:rPr lang="en-SG" dirty="0"/>
                        <a:t>Flat Type</a:t>
                      </a:r>
                    </a:p>
                  </a:txBody>
                  <a:tcPr/>
                </a:tc>
                <a:extLst>
                  <a:ext uri="{0D108BD9-81ED-4DB2-BD59-A6C34878D82A}">
                    <a16:rowId xmlns:a16="http://schemas.microsoft.com/office/drawing/2014/main" val="3845033025"/>
                  </a:ext>
                </a:extLst>
              </a:tr>
              <a:tr h="455892">
                <a:tc>
                  <a:txBody>
                    <a:bodyPr/>
                    <a:lstStyle/>
                    <a:p>
                      <a:pPr algn="ctr"/>
                      <a:r>
                        <a:rPr lang="en-SG" dirty="0"/>
                        <a:t>Block and Street Name</a:t>
                      </a:r>
                    </a:p>
                  </a:txBody>
                  <a:tcPr/>
                </a:tc>
                <a:extLst>
                  <a:ext uri="{0D108BD9-81ED-4DB2-BD59-A6C34878D82A}">
                    <a16:rowId xmlns:a16="http://schemas.microsoft.com/office/drawing/2014/main" val="4047575795"/>
                  </a:ext>
                </a:extLst>
              </a:tr>
              <a:tr h="455892">
                <a:tc>
                  <a:txBody>
                    <a:bodyPr/>
                    <a:lstStyle/>
                    <a:p>
                      <a:pPr algn="ctr"/>
                      <a:r>
                        <a:rPr lang="en-SG" dirty="0"/>
                        <a:t>Storey Range</a:t>
                      </a:r>
                    </a:p>
                  </a:txBody>
                  <a:tcPr/>
                </a:tc>
                <a:extLst>
                  <a:ext uri="{0D108BD9-81ED-4DB2-BD59-A6C34878D82A}">
                    <a16:rowId xmlns:a16="http://schemas.microsoft.com/office/drawing/2014/main" val="1850070802"/>
                  </a:ext>
                </a:extLst>
              </a:tr>
              <a:tr h="455892">
                <a:tc>
                  <a:txBody>
                    <a:bodyPr/>
                    <a:lstStyle/>
                    <a:p>
                      <a:pPr algn="ctr"/>
                      <a:r>
                        <a:rPr lang="en-SG" dirty="0"/>
                        <a:t>Floor Area Sqm</a:t>
                      </a:r>
                    </a:p>
                  </a:txBody>
                  <a:tcPr/>
                </a:tc>
                <a:extLst>
                  <a:ext uri="{0D108BD9-81ED-4DB2-BD59-A6C34878D82A}">
                    <a16:rowId xmlns:a16="http://schemas.microsoft.com/office/drawing/2014/main" val="2911503276"/>
                  </a:ext>
                </a:extLst>
              </a:tr>
              <a:tr h="496484">
                <a:tc>
                  <a:txBody>
                    <a:bodyPr/>
                    <a:lstStyle/>
                    <a:p>
                      <a:pPr algn="ctr"/>
                      <a:r>
                        <a:rPr lang="en-SG" dirty="0"/>
                        <a:t>Flat Model</a:t>
                      </a:r>
                    </a:p>
                  </a:txBody>
                  <a:tcPr/>
                </a:tc>
                <a:extLst>
                  <a:ext uri="{0D108BD9-81ED-4DB2-BD59-A6C34878D82A}">
                    <a16:rowId xmlns:a16="http://schemas.microsoft.com/office/drawing/2014/main" val="349121500"/>
                  </a:ext>
                </a:extLst>
              </a:tr>
              <a:tr h="455892">
                <a:tc>
                  <a:txBody>
                    <a:bodyPr/>
                    <a:lstStyle/>
                    <a:p>
                      <a:pPr algn="ctr"/>
                      <a:r>
                        <a:rPr lang="en-SG" dirty="0"/>
                        <a:t>Lease Commence Date</a:t>
                      </a:r>
                    </a:p>
                  </a:txBody>
                  <a:tcPr/>
                </a:tc>
                <a:extLst>
                  <a:ext uri="{0D108BD9-81ED-4DB2-BD59-A6C34878D82A}">
                    <a16:rowId xmlns:a16="http://schemas.microsoft.com/office/drawing/2014/main" val="1101274898"/>
                  </a:ext>
                </a:extLst>
              </a:tr>
              <a:tr h="455892">
                <a:tc>
                  <a:txBody>
                    <a:bodyPr/>
                    <a:lstStyle/>
                    <a:p>
                      <a:pPr algn="ctr"/>
                      <a:r>
                        <a:rPr lang="en-SG" dirty="0"/>
                        <a:t>Remaining Lease</a:t>
                      </a:r>
                    </a:p>
                  </a:txBody>
                  <a:tcPr/>
                </a:tc>
                <a:extLst>
                  <a:ext uri="{0D108BD9-81ED-4DB2-BD59-A6C34878D82A}">
                    <a16:rowId xmlns:a16="http://schemas.microsoft.com/office/drawing/2014/main" val="3578360844"/>
                  </a:ext>
                </a:extLst>
              </a:tr>
            </a:tbl>
          </a:graphicData>
        </a:graphic>
      </p:graphicFrame>
      <p:graphicFrame>
        <p:nvGraphicFramePr>
          <p:cNvPr id="7" name="Table 7">
            <a:extLst>
              <a:ext uri="{FF2B5EF4-FFF2-40B4-BE49-F238E27FC236}">
                <a16:creationId xmlns:a16="http://schemas.microsoft.com/office/drawing/2014/main" id="{F0BF16BD-40E8-4E95-8998-B8E31759DCFD}"/>
              </a:ext>
            </a:extLst>
          </p:cNvPr>
          <p:cNvGraphicFramePr>
            <a:graphicFrameLocks noGrp="1"/>
          </p:cNvGraphicFramePr>
          <p:nvPr>
            <p:extLst>
              <p:ext uri="{D42A27DB-BD31-4B8C-83A1-F6EECF244321}">
                <p14:modId xmlns:p14="http://schemas.microsoft.com/office/powerpoint/2010/main" val="475465735"/>
              </p:ext>
            </p:extLst>
          </p:nvPr>
        </p:nvGraphicFramePr>
        <p:xfrm>
          <a:off x="7270897" y="1648045"/>
          <a:ext cx="3188586" cy="1988290"/>
        </p:xfrm>
        <a:graphic>
          <a:graphicData uri="http://schemas.openxmlformats.org/drawingml/2006/table">
            <a:tbl>
              <a:tblPr firstRow="1" bandRow="1">
                <a:tableStyleId>{5C22544A-7EE6-4342-B048-85BDC9FD1C3A}</a:tableStyleId>
              </a:tblPr>
              <a:tblGrid>
                <a:gridCol w="3188586">
                  <a:extLst>
                    <a:ext uri="{9D8B030D-6E8A-4147-A177-3AD203B41FA5}">
                      <a16:colId xmlns:a16="http://schemas.microsoft.com/office/drawing/2014/main" val="3464944005"/>
                    </a:ext>
                  </a:extLst>
                </a:gridCol>
              </a:tblGrid>
              <a:tr h="413336">
                <a:tc>
                  <a:txBody>
                    <a:bodyPr/>
                    <a:lstStyle/>
                    <a:p>
                      <a:pPr algn="ctr"/>
                      <a:r>
                        <a:rPr lang="en-SG" dirty="0"/>
                        <a:t>Target Variable</a:t>
                      </a:r>
                    </a:p>
                  </a:txBody>
                  <a:tcPr>
                    <a:solidFill>
                      <a:srgbClr val="00B0F0"/>
                    </a:solidFill>
                  </a:tcPr>
                </a:tc>
                <a:extLst>
                  <a:ext uri="{0D108BD9-81ED-4DB2-BD59-A6C34878D82A}">
                    <a16:rowId xmlns:a16="http://schemas.microsoft.com/office/drawing/2014/main" val="2010639738"/>
                  </a:ext>
                </a:extLst>
              </a:tr>
              <a:tr h="1574954">
                <a:tc>
                  <a:txBody>
                    <a:bodyPr/>
                    <a:lstStyle/>
                    <a:p>
                      <a:pPr algn="ctr"/>
                      <a:r>
                        <a:rPr lang="en-SG" sz="2800" dirty="0"/>
                        <a:t>Resale Price</a:t>
                      </a:r>
                    </a:p>
                  </a:txBody>
                  <a:tcPr>
                    <a:solidFill>
                      <a:srgbClr val="EFF2F3"/>
                    </a:solidFill>
                  </a:tcPr>
                </a:tc>
                <a:extLst>
                  <a:ext uri="{0D108BD9-81ED-4DB2-BD59-A6C34878D82A}">
                    <a16:rowId xmlns:a16="http://schemas.microsoft.com/office/drawing/2014/main" val="2721152038"/>
                  </a:ext>
                </a:extLst>
              </a:tr>
            </a:tbl>
          </a:graphicData>
        </a:graphic>
      </p:graphicFrame>
      <p:pic>
        <p:nvPicPr>
          <p:cNvPr id="9" name="Picture 8">
            <a:extLst>
              <a:ext uri="{FF2B5EF4-FFF2-40B4-BE49-F238E27FC236}">
                <a16:creationId xmlns:a16="http://schemas.microsoft.com/office/drawing/2014/main" id="{7B94F6D7-7134-42FA-99BC-E04A11E8AD5C}"/>
              </a:ext>
            </a:extLst>
          </p:cNvPr>
          <p:cNvPicPr>
            <a:picLocks noChangeAspect="1"/>
          </p:cNvPicPr>
          <p:nvPr/>
        </p:nvPicPr>
        <p:blipFill>
          <a:blip r:embed="rId3"/>
          <a:stretch>
            <a:fillRect/>
          </a:stretch>
        </p:blipFill>
        <p:spPr>
          <a:xfrm>
            <a:off x="8560390" y="2819400"/>
            <a:ext cx="609600" cy="609600"/>
          </a:xfrm>
          <a:prstGeom prst="rect">
            <a:avLst/>
          </a:prstGeom>
        </p:spPr>
      </p:pic>
      <p:graphicFrame>
        <p:nvGraphicFramePr>
          <p:cNvPr id="13" name="Table 7">
            <a:extLst>
              <a:ext uri="{FF2B5EF4-FFF2-40B4-BE49-F238E27FC236}">
                <a16:creationId xmlns:a16="http://schemas.microsoft.com/office/drawing/2014/main" id="{137B511B-0997-4AD0-8C6F-9ECB2C9E9A54}"/>
              </a:ext>
            </a:extLst>
          </p:cNvPr>
          <p:cNvGraphicFramePr>
            <a:graphicFrameLocks noGrp="1"/>
          </p:cNvGraphicFramePr>
          <p:nvPr>
            <p:extLst>
              <p:ext uri="{D42A27DB-BD31-4B8C-83A1-F6EECF244321}">
                <p14:modId xmlns:p14="http://schemas.microsoft.com/office/powerpoint/2010/main" val="1663113288"/>
              </p:ext>
            </p:extLst>
          </p:nvPr>
        </p:nvGraphicFramePr>
        <p:xfrm>
          <a:off x="7270897" y="4239598"/>
          <a:ext cx="3188586" cy="1940714"/>
        </p:xfrm>
        <a:graphic>
          <a:graphicData uri="http://schemas.openxmlformats.org/drawingml/2006/table">
            <a:tbl>
              <a:tblPr firstRow="1" bandRow="1">
                <a:tableStyleId>{5C22544A-7EE6-4342-B048-85BDC9FD1C3A}</a:tableStyleId>
              </a:tblPr>
              <a:tblGrid>
                <a:gridCol w="3188586">
                  <a:extLst>
                    <a:ext uri="{9D8B030D-6E8A-4147-A177-3AD203B41FA5}">
                      <a16:colId xmlns:a16="http://schemas.microsoft.com/office/drawing/2014/main" val="3464944005"/>
                    </a:ext>
                  </a:extLst>
                </a:gridCol>
              </a:tblGrid>
              <a:tr h="289288">
                <a:tc>
                  <a:txBody>
                    <a:bodyPr/>
                    <a:lstStyle/>
                    <a:p>
                      <a:pPr algn="ctr"/>
                      <a:r>
                        <a:rPr lang="en-SG" dirty="0"/>
                        <a:t>Stats</a:t>
                      </a:r>
                    </a:p>
                  </a:txBody>
                  <a:tcPr>
                    <a:solidFill>
                      <a:srgbClr val="00B0F0"/>
                    </a:solidFill>
                  </a:tcPr>
                </a:tc>
                <a:extLst>
                  <a:ext uri="{0D108BD9-81ED-4DB2-BD59-A6C34878D82A}">
                    <a16:rowId xmlns:a16="http://schemas.microsoft.com/office/drawing/2014/main" val="2010639738"/>
                  </a:ext>
                </a:extLst>
              </a:tr>
              <a:tr h="1574954">
                <a:tc>
                  <a:txBody>
                    <a:bodyPr/>
                    <a:lstStyle/>
                    <a:p>
                      <a:pPr algn="ctr"/>
                      <a:r>
                        <a:rPr lang="en-SG" sz="2800" dirty="0"/>
                        <a:t>&gt;840,000 rows</a:t>
                      </a:r>
                    </a:p>
                    <a:p>
                      <a:pPr algn="ctr"/>
                      <a:r>
                        <a:rPr lang="en-SG" sz="2800" dirty="0"/>
                        <a:t>1990---2021 Mar</a:t>
                      </a:r>
                    </a:p>
                    <a:p>
                      <a:pPr algn="ctr"/>
                      <a:r>
                        <a:rPr lang="en-SG" sz="2800" dirty="0"/>
                        <a:t>9 features</a:t>
                      </a:r>
                    </a:p>
                  </a:txBody>
                  <a:tcPr>
                    <a:solidFill>
                      <a:srgbClr val="EFF2F3"/>
                    </a:solidFill>
                  </a:tcPr>
                </a:tc>
                <a:extLst>
                  <a:ext uri="{0D108BD9-81ED-4DB2-BD59-A6C34878D82A}">
                    <a16:rowId xmlns:a16="http://schemas.microsoft.com/office/drawing/2014/main" val="2721152038"/>
                  </a:ext>
                </a:extLst>
              </a:tr>
            </a:tbl>
          </a:graphicData>
        </a:graphic>
      </p:graphicFrame>
      <p:sp>
        <p:nvSpPr>
          <p:cNvPr id="15" name="TextBox 14">
            <a:extLst>
              <a:ext uri="{FF2B5EF4-FFF2-40B4-BE49-F238E27FC236}">
                <a16:creationId xmlns:a16="http://schemas.microsoft.com/office/drawing/2014/main" id="{87B9ECBA-A811-44C1-B58E-40F075D70E68}"/>
              </a:ext>
            </a:extLst>
          </p:cNvPr>
          <p:cNvSpPr txBox="1"/>
          <p:nvPr/>
        </p:nvSpPr>
        <p:spPr>
          <a:xfrm>
            <a:off x="1843727" y="1137507"/>
            <a:ext cx="2530564" cy="369332"/>
          </a:xfrm>
          <a:prstGeom prst="rect">
            <a:avLst/>
          </a:prstGeom>
          <a:noFill/>
        </p:spPr>
        <p:txBody>
          <a:bodyPr wrap="square" rtlCol="0">
            <a:spAutoFit/>
          </a:bodyPr>
          <a:lstStyle/>
          <a:p>
            <a:r>
              <a:rPr lang="en-SG" dirty="0"/>
              <a:t>Data.gov.sg</a:t>
            </a:r>
          </a:p>
        </p:txBody>
      </p:sp>
    </p:spTree>
    <p:extLst>
      <p:ext uri="{BB962C8B-B14F-4D97-AF65-F5344CB8AC3E}">
        <p14:creationId xmlns:p14="http://schemas.microsoft.com/office/powerpoint/2010/main" val="1697687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5F38E4-FEA2-407F-9F61-DCA557FDA1C0}"/>
              </a:ext>
            </a:extLst>
          </p:cNvPr>
          <p:cNvSpPr txBox="1"/>
          <p:nvPr/>
        </p:nvSpPr>
        <p:spPr>
          <a:xfrm>
            <a:off x="6951189" y="0"/>
            <a:ext cx="461665" cy="92398"/>
          </a:xfrm>
          <a:prstGeom prst="rect">
            <a:avLst/>
          </a:prstGeom>
          <a:noFill/>
        </p:spPr>
        <p:txBody>
          <a:bodyPr vert="eaVert" wrap="none" rtlCol="0">
            <a:spAutoFit/>
          </a:bodyPr>
          <a:lstStyle/>
          <a:p>
            <a:endParaRPr lang="en-SG" dirty="0"/>
          </a:p>
        </p:txBody>
      </p:sp>
      <p:sp>
        <p:nvSpPr>
          <p:cNvPr id="6" name="TextBox 5">
            <a:extLst>
              <a:ext uri="{FF2B5EF4-FFF2-40B4-BE49-F238E27FC236}">
                <a16:creationId xmlns:a16="http://schemas.microsoft.com/office/drawing/2014/main" id="{3DC4451A-66A1-44C2-83C6-31A649902233}"/>
              </a:ext>
            </a:extLst>
          </p:cNvPr>
          <p:cNvSpPr txBox="1"/>
          <p:nvPr/>
        </p:nvSpPr>
        <p:spPr>
          <a:xfrm>
            <a:off x="3091443" y="226506"/>
            <a:ext cx="6009114" cy="523220"/>
          </a:xfrm>
          <a:prstGeom prst="rect">
            <a:avLst/>
          </a:prstGeom>
          <a:noFill/>
        </p:spPr>
        <p:txBody>
          <a:bodyPr wrap="square" rtlCol="0">
            <a:spAutoFit/>
          </a:bodyPr>
          <a:lstStyle/>
          <a:p>
            <a:r>
              <a:rPr lang="en-SG" sz="2800" dirty="0"/>
              <a:t>Strong Drivers:  &gt; 00.75 coefficient</a:t>
            </a:r>
          </a:p>
        </p:txBody>
      </p:sp>
      <p:pic>
        <p:nvPicPr>
          <p:cNvPr id="2058" name="Picture 10">
            <a:extLst>
              <a:ext uri="{FF2B5EF4-FFF2-40B4-BE49-F238E27FC236}">
                <a16:creationId xmlns:a16="http://schemas.microsoft.com/office/drawing/2014/main" id="{722E74DC-D1C0-4D53-92B1-F66D53C0D2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81"/>
          <a:stretch/>
        </p:blipFill>
        <p:spPr bwMode="auto">
          <a:xfrm>
            <a:off x="783444" y="1077949"/>
            <a:ext cx="2269769" cy="15896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096257F-BCE8-40EC-BBD4-79E8B5380D6E}"/>
              </a:ext>
            </a:extLst>
          </p:cNvPr>
          <p:cNvSpPr txBox="1"/>
          <p:nvPr/>
        </p:nvSpPr>
        <p:spPr>
          <a:xfrm>
            <a:off x="568074" y="2900945"/>
            <a:ext cx="2524469" cy="1200329"/>
          </a:xfrm>
          <a:prstGeom prst="rect">
            <a:avLst/>
          </a:prstGeom>
          <a:noFill/>
        </p:spPr>
        <p:txBody>
          <a:bodyPr wrap="square" rtlCol="0">
            <a:spAutoFit/>
          </a:bodyPr>
          <a:lstStyle/>
          <a:p>
            <a:r>
              <a:rPr lang="en-SG" dirty="0"/>
              <a:t>1</a:t>
            </a:r>
            <a:r>
              <a:rPr lang="en-SG" baseline="30000" dirty="0"/>
              <a:t>st</a:t>
            </a:r>
            <a:r>
              <a:rPr lang="en-SG" dirty="0"/>
              <a:t> Place:</a:t>
            </a:r>
          </a:p>
          <a:p>
            <a:r>
              <a:rPr lang="en-SG" dirty="0"/>
              <a:t>Floor Area Square Meter</a:t>
            </a:r>
          </a:p>
          <a:p>
            <a:r>
              <a:rPr lang="en-SG" dirty="0"/>
              <a:t>Value: </a:t>
            </a:r>
            <a:r>
              <a:rPr lang="en-SG" b="0" dirty="0">
                <a:solidFill>
                  <a:srgbClr val="000000"/>
                </a:solidFill>
                <a:effectLst/>
                <a:latin typeface="Helvetica Neue"/>
              </a:rPr>
              <a:t>0.188</a:t>
            </a:r>
            <a:endParaRPr lang="en-SG" dirty="0"/>
          </a:p>
          <a:p>
            <a:endParaRPr lang="en-SG" dirty="0"/>
          </a:p>
        </p:txBody>
      </p:sp>
      <p:pic>
        <p:nvPicPr>
          <p:cNvPr id="2060" name="Picture 12">
            <a:extLst>
              <a:ext uri="{FF2B5EF4-FFF2-40B4-BE49-F238E27FC236}">
                <a16:creationId xmlns:a16="http://schemas.microsoft.com/office/drawing/2014/main" id="{9BE8E346-30D0-4269-AEDB-A984D93F9C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6156" y="1189293"/>
            <a:ext cx="2147458" cy="162239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7D45DA0-B8EB-401B-87EB-79A23E214702}"/>
              </a:ext>
            </a:extLst>
          </p:cNvPr>
          <p:cNvSpPr txBox="1"/>
          <p:nvPr/>
        </p:nvSpPr>
        <p:spPr>
          <a:xfrm>
            <a:off x="3616156" y="3009041"/>
            <a:ext cx="2396970" cy="923330"/>
          </a:xfrm>
          <a:prstGeom prst="rect">
            <a:avLst/>
          </a:prstGeom>
          <a:noFill/>
        </p:spPr>
        <p:txBody>
          <a:bodyPr wrap="square" rtlCol="0">
            <a:spAutoFit/>
          </a:bodyPr>
          <a:lstStyle/>
          <a:p>
            <a:r>
              <a:rPr lang="en-SG" dirty="0"/>
              <a:t>2</a:t>
            </a:r>
            <a:r>
              <a:rPr lang="en-SG" baseline="30000" dirty="0"/>
              <a:t>nd</a:t>
            </a:r>
            <a:r>
              <a:rPr lang="en-SG" dirty="0"/>
              <a:t> Place</a:t>
            </a:r>
          </a:p>
          <a:p>
            <a:r>
              <a:rPr lang="en-SG" dirty="0"/>
              <a:t>‘Special’ Flat Model</a:t>
            </a:r>
          </a:p>
          <a:p>
            <a:r>
              <a:rPr lang="en-SG" dirty="0"/>
              <a:t>Value: </a:t>
            </a:r>
            <a:r>
              <a:rPr lang="en-SG" b="0" i="0" dirty="0">
                <a:solidFill>
                  <a:srgbClr val="000000"/>
                </a:solidFill>
                <a:effectLst/>
                <a:latin typeface="Helvetica Neue"/>
              </a:rPr>
              <a:t>0.170</a:t>
            </a:r>
            <a:endParaRPr lang="en-SG" dirty="0"/>
          </a:p>
        </p:txBody>
      </p:sp>
      <p:sp>
        <p:nvSpPr>
          <p:cNvPr id="14" name="TextBox 13">
            <a:extLst>
              <a:ext uri="{FF2B5EF4-FFF2-40B4-BE49-F238E27FC236}">
                <a16:creationId xmlns:a16="http://schemas.microsoft.com/office/drawing/2014/main" id="{FAA8DE92-37CD-489C-A45A-FCAF942792C1}"/>
              </a:ext>
            </a:extLst>
          </p:cNvPr>
          <p:cNvSpPr txBox="1"/>
          <p:nvPr/>
        </p:nvSpPr>
        <p:spPr>
          <a:xfrm>
            <a:off x="6367902" y="2897446"/>
            <a:ext cx="1986138" cy="1477328"/>
          </a:xfrm>
          <a:prstGeom prst="rect">
            <a:avLst/>
          </a:prstGeom>
          <a:noFill/>
        </p:spPr>
        <p:txBody>
          <a:bodyPr wrap="square" rtlCol="0">
            <a:spAutoFit/>
          </a:bodyPr>
          <a:lstStyle/>
          <a:p>
            <a:r>
              <a:rPr lang="en-SG" dirty="0"/>
              <a:t>3</a:t>
            </a:r>
            <a:r>
              <a:rPr lang="en-SG" baseline="30000" dirty="0"/>
              <a:t>rd</a:t>
            </a:r>
            <a:r>
              <a:rPr lang="en-SG" dirty="0"/>
              <a:t> Place</a:t>
            </a:r>
          </a:p>
          <a:p>
            <a:r>
              <a:rPr lang="en-SG" dirty="0"/>
              <a:t>Located in Central Region</a:t>
            </a:r>
          </a:p>
          <a:p>
            <a:r>
              <a:rPr lang="en-SG" dirty="0"/>
              <a:t>Value: </a:t>
            </a:r>
            <a:r>
              <a:rPr lang="en-SG" b="0" i="0" dirty="0">
                <a:solidFill>
                  <a:srgbClr val="000000"/>
                </a:solidFill>
                <a:effectLst/>
                <a:latin typeface="Helvetica Neue"/>
              </a:rPr>
              <a:t>0.136</a:t>
            </a:r>
            <a:endParaRPr lang="en-SG" dirty="0"/>
          </a:p>
          <a:p>
            <a:endParaRPr lang="en-SG" dirty="0"/>
          </a:p>
        </p:txBody>
      </p:sp>
      <p:sp>
        <p:nvSpPr>
          <p:cNvPr id="18" name="TextBox 17">
            <a:extLst>
              <a:ext uri="{FF2B5EF4-FFF2-40B4-BE49-F238E27FC236}">
                <a16:creationId xmlns:a16="http://schemas.microsoft.com/office/drawing/2014/main" id="{1E54A3AB-F4C1-42AD-99B1-C9D98081F6C9}"/>
              </a:ext>
            </a:extLst>
          </p:cNvPr>
          <p:cNvSpPr txBox="1"/>
          <p:nvPr/>
        </p:nvSpPr>
        <p:spPr>
          <a:xfrm>
            <a:off x="9370579" y="3021638"/>
            <a:ext cx="2396970" cy="1477328"/>
          </a:xfrm>
          <a:prstGeom prst="rect">
            <a:avLst/>
          </a:prstGeom>
          <a:noFill/>
        </p:spPr>
        <p:txBody>
          <a:bodyPr wrap="square" rtlCol="0">
            <a:spAutoFit/>
          </a:bodyPr>
          <a:lstStyle/>
          <a:p>
            <a:r>
              <a:rPr lang="en-SG" dirty="0"/>
              <a:t>4</a:t>
            </a:r>
            <a:r>
              <a:rPr lang="en-SG" baseline="30000" dirty="0"/>
              <a:t>th</a:t>
            </a:r>
            <a:r>
              <a:rPr lang="en-SG" dirty="0"/>
              <a:t>  Place</a:t>
            </a:r>
          </a:p>
          <a:p>
            <a:r>
              <a:rPr lang="en-SG" dirty="0"/>
              <a:t>Remaining Lease</a:t>
            </a:r>
          </a:p>
          <a:p>
            <a:r>
              <a:rPr lang="en-SG" dirty="0"/>
              <a:t>Value: 0.126</a:t>
            </a:r>
          </a:p>
          <a:p>
            <a:endParaRPr lang="en-SG" dirty="0"/>
          </a:p>
          <a:p>
            <a:endParaRPr lang="en-SG" dirty="0"/>
          </a:p>
        </p:txBody>
      </p:sp>
      <p:pic>
        <p:nvPicPr>
          <p:cNvPr id="2063" name="Picture 15">
            <a:extLst>
              <a:ext uri="{FF2B5EF4-FFF2-40B4-BE49-F238E27FC236}">
                <a16:creationId xmlns:a16="http://schemas.microsoft.com/office/drawing/2014/main" id="{1184317A-014B-4EBD-A89A-1C32F9A140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8327" y="1206452"/>
            <a:ext cx="2651965" cy="1747215"/>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a:extLst>
              <a:ext uri="{FF2B5EF4-FFF2-40B4-BE49-F238E27FC236}">
                <a16:creationId xmlns:a16="http://schemas.microsoft.com/office/drawing/2014/main" id="{DF4556C7-0122-48CD-87C4-FFFCDB93A0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6712" y="4626873"/>
            <a:ext cx="2679054" cy="151475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FF53F13-CB3C-4843-B706-960A4790BC48}"/>
              </a:ext>
            </a:extLst>
          </p:cNvPr>
          <p:cNvSpPr txBox="1"/>
          <p:nvPr/>
        </p:nvSpPr>
        <p:spPr>
          <a:xfrm>
            <a:off x="4275766" y="4791544"/>
            <a:ext cx="2396970" cy="1754326"/>
          </a:xfrm>
          <a:prstGeom prst="rect">
            <a:avLst/>
          </a:prstGeom>
          <a:noFill/>
        </p:spPr>
        <p:txBody>
          <a:bodyPr wrap="square" rtlCol="0">
            <a:spAutoFit/>
          </a:bodyPr>
          <a:lstStyle/>
          <a:p>
            <a:r>
              <a:rPr lang="en-SG" dirty="0"/>
              <a:t>5</a:t>
            </a:r>
            <a:r>
              <a:rPr lang="en-SG" baseline="30000" dirty="0"/>
              <a:t>th</a:t>
            </a:r>
            <a:r>
              <a:rPr lang="en-SG" dirty="0"/>
              <a:t>  Place</a:t>
            </a:r>
          </a:p>
          <a:p>
            <a:r>
              <a:rPr lang="en-SG" dirty="0"/>
              <a:t>Distance to Central (Raffles Place MRT)</a:t>
            </a:r>
          </a:p>
          <a:p>
            <a:r>
              <a:rPr lang="en-SG" dirty="0"/>
              <a:t>Value: 0.119</a:t>
            </a:r>
          </a:p>
          <a:p>
            <a:endParaRPr lang="en-SG" dirty="0"/>
          </a:p>
          <a:p>
            <a:endParaRPr lang="en-SG" dirty="0"/>
          </a:p>
        </p:txBody>
      </p:sp>
      <p:pic>
        <p:nvPicPr>
          <p:cNvPr id="19" name="Picture 12">
            <a:extLst>
              <a:ext uri="{FF2B5EF4-FFF2-40B4-BE49-F238E27FC236}">
                <a16:creationId xmlns:a16="http://schemas.microsoft.com/office/drawing/2014/main" id="{A009C217-1ADA-480B-A1EA-49AD9D800A0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7435"/>
          <a:stretch/>
        </p:blipFill>
        <p:spPr bwMode="auto">
          <a:xfrm>
            <a:off x="7095058" y="4498966"/>
            <a:ext cx="2209223" cy="153372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94B86FE-7D6A-4D22-AB28-3469770EB9A4}"/>
              </a:ext>
            </a:extLst>
          </p:cNvPr>
          <p:cNvSpPr txBox="1"/>
          <p:nvPr/>
        </p:nvSpPr>
        <p:spPr>
          <a:xfrm>
            <a:off x="9375666" y="4842646"/>
            <a:ext cx="1949657" cy="1477328"/>
          </a:xfrm>
          <a:prstGeom prst="rect">
            <a:avLst/>
          </a:prstGeom>
          <a:noFill/>
        </p:spPr>
        <p:txBody>
          <a:bodyPr wrap="square" rtlCol="0">
            <a:spAutoFit/>
          </a:bodyPr>
          <a:lstStyle/>
          <a:p>
            <a:r>
              <a:rPr lang="en-SG" dirty="0"/>
              <a:t>6</a:t>
            </a:r>
            <a:r>
              <a:rPr lang="en-SG" baseline="30000" dirty="0"/>
              <a:t>th</a:t>
            </a:r>
            <a:r>
              <a:rPr lang="en-SG" dirty="0"/>
              <a:t>  Place</a:t>
            </a:r>
          </a:p>
          <a:p>
            <a:r>
              <a:rPr lang="en-SG" dirty="0"/>
              <a:t>East Region</a:t>
            </a:r>
          </a:p>
          <a:p>
            <a:r>
              <a:rPr lang="en-SG" dirty="0"/>
              <a:t>Value: 0.0972</a:t>
            </a:r>
          </a:p>
          <a:p>
            <a:endParaRPr lang="en-SG" dirty="0"/>
          </a:p>
          <a:p>
            <a:endParaRPr lang="en-SG" dirty="0"/>
          </a:p>
        </p:txBody>
      </p:sp>
      <p:pic>
        <p:nvPicPr>
          <p:cNvPr id="22" name="Picture 12">
            <a:extLst>
              <a:ext uri="{FF2B5EF4-FFF2-40B4-BE49-F238E27FC236}">
                <a16:creationId xmlns:a16="http://schemas.microsoft.com/office/drawing/2014/main" id="{2772F210-921C-41A5-B78A-DEDF1EACC6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7435"/>
          <a:stretch/>
        </p:blipFill>
        <p:spPr bwMode="auto">
          <a:xfrm>
            <a:off x="6226910" y="1233628"/>
            <a:ext cx="2209223" cy="1533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046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CE61-8938-46B2-A702-1C573F3D6B51}"/>
              </a:ext>
            </a:extLst>
          </p:cNvPr>
          <p:cNvSpPr>
            <a:spLocks noGrp="1"/>
          </p:cNvSpPr>
          <p:nvPr>
            <p:ph type="title"/>
          </p:nvPr>
        </p:nvSpPr>
        <p:spPr>
          <a:xfrm>
            <a:off x="1697114" y="92399"/>
            <a:ext cx="8263631" cy="669602"/>
          </a:xfrm>
        </p:spPr>
        <p:txBody>
          <a:bodyPr>
            <a:normAutofit fontScale="90000"/>
          </a:bodyPr>
          <a:lstStyle/>
          <a:p>
            <a:r>
              <a:rPr lang="en-SG" dirty="0"/>
              <a:t>Moderate-weaker drivers</a:t>
            </a:r>
          </a:p>
        </p:txBody>
      </p:sp>
      <p:sp>
        <p:nvSpPr>
          <p:cNvPr id="5" name="TextBox 4">
            <a:extLst>
              <a:ext uri="{FF2B5EF4-FFF2-40B4-BE49-F238E27FC236}">
                <a16:creationId xmlns:a16="http://schemas.microsoft.com/office/drawing/2014/main" id="{205F38E4-FEA2-407F-9F61-DCA557FDA1C0}"/>
              </a:ext>
            </a:extLst>
          </p:cNvPr>
          <p:cNvSpPr txBox="1"/>
          <p:nvPr/>
        </p:nvSpPr>
        <p:spPr>
          <a:xfrm>
            <a:off x="6951189" y="0"/>
            <a:ext cx="461665" cy="92398"/>
          </a:xfrm>
          <a:prstGeom prst="rect">
            <a:avLst/>
          </a:prstGeom>
          <a:noFill/>
        </p:spPr>
        <p:txBody>
          <a:bodyPr vert="eaVert" wrap="none" rtlCol="0">
            <a:spAutoFit/>
          </a:bodyPr>
          <a:lstStyle/>
          <a:p>
            <a:endParaRPr lang="en-SG" dirty="0"/>
          </a:p>
        </p:txBody>
      </p:sp>
      <p:graphicFrame>
        <p:nvGraphicFramePr>
          <p:cNvPr id="11" name="Table 11">
            <a:extLst>
              <a:ext uri="{FF2B5EF4-FFF2-40B4-BE49-F238E27FC236}">
                <a16:creationId xmlns:a16="http://schemas.microsoft.com/office/drawing/2014/main" id="{7EE8CB51-21D1-474D-8759-DE604A68D719}"/>
              </a:ext>
            </a:extLst>
          </p:cNvPr>
          <p:cNvGraphicFramePr>
            <a:graphicFrameLocks noGrp="1"/>
          </p:cNvGraphicFramePr>
          <p:nvPr>
            <p:extLst>
              <p:ext uri="{D42A27DB-BD31-4B8C-83A1-F6EECF244321}">
                <p14:modId xmlns:p14="http://schemas.microsoft.com/office/powerpoint/2010/main" val="4019513631"/>
              </p:ext>
            </p:extLst>
          </p:nvPr>
        </p:nvGraphicFramePr>
        <p:xfrm>
          <a:off x="1832745" y="1087443"/>
          <a:ext cx="8128000" cy="5257539"/>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767451400"/>
                    </a:ext>
                  </a:extLst>
                </a:gridCol>
                <a:gridCol w="4064000">
                  <a:extLst>
                    <a:ext uri="{9D8B030D-6E8A-4147-A177-3AD203B41FA5}">
                      <a16:colId xmlns:a16="http://schemas.microsoft.com/office/drawing/2014/main" val="812378789"/>
                    </a:ext>
                  </a:extLst>
                </a:gridCol>
              </a:tblGrid>
              <a:tr h="584171">
                <a:tc>
                  <a:txBody>
                    <a:bodyPr/>
                    <a:lstStyle/>
                    <a:p>
                      <a:pPr algn="ctr"/>
                      <a:r>
                        <a:rPr lang="en-SG" sz="2400" dirty="0"/>
                        <a:t>Moderate Drivers</a:t>
                      </a:r>
                      <a:endParaRPr lang="en-SG" sz="2000" dirty="0"/>
                    </a:p>
                  </a:txBody>
                  <a:tcPr/>
                </a:tc>
                <a:tc>
                  <a:txBody>
                    <a:bodyPr/>
                    <a:lstStyle/>
                    <a:p>
                      <a:pPr algn="ctr"/>
                      <a:r>
                        <a:rPr lang="en-SG" sz="2400" dirty="0"/>
                        <a:t>Weaker Drivers</a:t>
                      </a:r>
                    </a:p>
                  </a:txBody>
                  <a:tcPr/>
                </a:tc>
                <a:extLst>
                  <a:ext uri="{0D108BD9-81ED-4DB2-BD59-A6C34878D82A}">
                    <a16:rowId xmlns:a16="http://schemas.microsoft.com/office/drawing/2014/main" val="143787976"/>
                  </a:ext>
                </a:extLst>
              </a:tr>
              <a:tr h="584171">
                <a:tc>
                  <a:txBody>
                    <a:bodyPr/>
                    <a:lstStyle/>
                    <a:p>
                      <a:pPr algn="ctr"/>
                      <a:r>
                        <a:rPr lang="en-SG" sz="2000" dirty="0"/>
                        <a:t>Region: East</a:t>
                      </a:r>
                    </a:p>
                  </a:txBody>
                  <a:tcPr/>
                </a:tc>
                <a:tc>
                  <a:txBody>
                    <a:bodyPr/>
                    <a:lstStyle/>
                    <a:p>
                      <a:pPr algn="ctr"/>
                      <a:r>
                        <a:rPr lang="en-SG" sz="2000" dirty="0"/>
                        <a:t>Model: Model A</a:t>
                      </a:r>
                    </a:p>
                  </a:txBody>
                  <a:tcPr/>
                </a:tc>
                <a:extLst>
                  <a:ext uri="{0D108BD9-81ED-4DB2-BD59-A6C34878D82A}">
                    <a16:rowId xmlns:a16="http://schemas.microsoft.com/office/drawing/2014/main" val="2734694778"/>
                  </a:ext>
                </a:extLst>
              </a:tr>
              <a:tr h="584171">
                <a:tc>
                  <a:txBody>
                    <a:bodyPr/>
                    <a:lstStyle/>
                    <a:p>
                      <a:pPr algn="ctr"/>
                      <a:r>
                        <a:rPr lang="en-SG" sz="2000" dirty="0"/>
                        <a:t>Hawker Distance</a:t>
                      </a:r>
                    </a:p>
                  </a:txBody>
                  <a:tcPr/>
                </a:tc>
                <a:tc>
                  <a:txBody>
                    <a:bodyPr/>
                    <a:lstStyle/>
                    <a:p>
                      <a:pPr algn="ctr"/>
                      <a:r>
                        <a:rPr lang="en-SG" sz="2000" dirty="0"/>
                        <a:t>Number MRTs 2km</a:t>
                      </a:r>
                    </a:p>
                  </a:txBody>
                  <a:tcPr/>
                </a:tc>
                <a:extLst>
                  <a:ext uri="{0D108BD9-81ED-4DB2-BD59-A6C34878D82A}">
                    <a16:rowId xmlns:a16="http://schemas.microsoft.com/office/drawing/2014/main" val="2928406923"/>
                  </a:ext>
                </a:extLst>
              </a:tr>
              <a:tr h="584171">
                <a:tc>
                  <a:txBody>
                    <a:bodyPr/>
                    <a:lstStyle/>
                    <a:p>
                      <a:pPr algn="ctr"/>
                      <a:r>
                        <a:rPr lang="en-SG" sz="2000" dirty="0"/>
                        <a:t>Model: New Generation</a:t>
                      </a:r>
                    </a:p>
                  </a:txBody>
                  <a:tcPr/>
                </a:tc>
                <a:tc>
                  <a:txBody>
                    <a:bodyPr/>
                    <a:lstStyle/>
                    <a:p>
                      <a:pPr algn="ctr"/>
                      <a:r>
                        <a:rPr lang="en-SG" sz="2000" dirty="0"/>
                        <a:t>Number Hawkers 2km</a:t>
                      </a:r>
                    </a:p>
                  </a:txBody>
                  <a:tcPr/>
                </a:tc>
                <a:extLst>
                  <a:ext uri="{0D108BD9-81ED-4DB2-BD59-A6C34878D82A}">
                    <a16:rowId xmlns:a16="http://schemas.microsoft.com/office/drawing/2014/main" val="1292500547"/>
                  </a:ext>
                </a:extLst>
              </a:tr>
              <a:tr h="584171">
                <a:tc>
                  <a:txBody>
                    <a:bodyPr/>
                    <a:lstStyle/>
                    <a:p>
                      <a:pPr algn="ctr"/>
                      <a:r>
                        <a:rPr lang="en-SG" sz="2000" dirty="0"/>
                        <a:t>Flat Type</a:t>
                      </a:r>
                    </a:p>
                  </a:txBody>
                  <a:tcPr/>
                </a:tc>
                <a:tc>
                  <a:txBody>
                    <a:bodyPr/>
                    <a:lstStyle/>
                    <a:p>
                      <a:pPr algn="ctr"/>
                      <a:r>
                        <a:rPr lang="en-SG" sz="2000" dirty="0"/>
                        <a:t>School Distance</a:t>
                      </a:r>
                    </a:p>
                  </a:txBody>
                  <a:tcPr/>
                </a:tc>
                <a:extLst>
                  <a:ext uri="{0D108BD9-81ED-4DB2-BD59-A6C34878D82A}">
                    <a16:rowId xmlns:a16="http://schemas.microsoft.com/office/drawing/2014/main" val="3306308599"/>
                  </a:ext>
                </a:extLst>
              </a:tr>
              <a:tr h="584171">
                <a:tc>
                  <a:txBody>
                    <a:bodyPr/>
                    <a:lstStyle/>
                    <a:p>
                      <a:pPr algn="ctr"/>
                      <a:r>
                        <a:rPr lang="en-SG" sz="2000" dirty="0"/>
                        <a:t>Region: West</a:t>
                      </a:r>
                    </a:p>
                  </a:txBody>
                  <a:tcPr/>
                </a:tc>
                <a:tc>
                  <a:txBody>
                    <a:bodyPr/>
                    <a:lstStyle/>
                    <a:p>
                      <a:pPr algn="ctr"/>
                      <a:r>
                        <a:rPr lang="en-SG" sz="2000" dirty="0"/>
                        <a:t>Model: Apartment</a:t>
                      </a:r>
                    </a:p>
                  </a:txBody>
                  <a:tcPr/>
                </a:tc>
                <a:extLst>
                  <a:ext uri="{0D108BD9-81ED-4DB2-BD59-A6C34878D82A}">
                    <a16:rowId xmlns:a16="http://schemas.microsoft.com/office/drawing/2014/main" val="770601824"/>
                  </a:ext>
                </a:extLst>
              </a:tr>
              <a:tr h="584171">
                <a:tc>
                  <a:txBody>
                    <a:bodyPr/>
                    <a:lstStyle/>
                    <a:p>
                      <a:pPr algn="ctr"/>
                      <a:r>
                        <a:rPr lang="en-SG" sz="2000" dirty="0"/>
                        <a:t>Model: Maisonette</a:t>
                      </a:r>
                    </a:p>
                  </a:txBody>
                  <a:tcPr/>
                </a:tc>
                <a:tc>
                  <a:txBody>
                    <a:bodyPr/>
                    <a:lstStyle/>
                    <a:p>
                      <a:pPr algn="ctr"/>
                      <a:r>
                        <a:rPr lang="en-SG" sz="2000" dirty="0"/>
                        <a:t>Supermarket Distance</a:t>
                      </a:r>
                    </a:p>
                  </a:txBody>
                  <a:tcPr/>
                </a:tc>
                <a:extLst>
                  <a:ext uri="{0D108BD9-81ED-4DB2-BD59-A6C34878D82A}">
                    <a16:rowId xmlns:a16="http://schemas.microsoft.com/office/drawing/2014/main" val="2340022420"/>
                  </a:ext>
                </a:extLst>
              </a:tr>
              <a:tr h="584171">
                <a:tc>
                  <a:txBody>
                    <a:bodyPr/>
                    <a:lstStyle/>
                    <a:p>
                      <a:pPr algn="ctr"/>
                      <a:r>
                        <a:rPr lang="en-SG" sz="2000" dirty="0"/>
                        <a:t>Model: Premium Apartment</a:t>
                      </a:r>
                    </a:p>
                  </a:txBody>
                  <a:tcPr/>
                </a:tc>
                <a:tc>
                  <a:txBody>
                    <a:bodyPr/>
                    <a:lstStyle/>
                    <a:p>
                      <a:pPr algn="ctr"/>
                      <a:r>
                        <a:rPr lang="en-SG" sz="2000" dirty="0"/>
                        <a:t>Number Schools 2km</a:t>
                      </a:r>
                    </a:p>
                  </a:txBody>
                  <a:tcPr/>
                </a:tc>
                <a:extLst>
                  <a:ext uri="{0D108BD9-81ED-4DB2-BD59-A6C34878D82A}">
                    <a16:rowId xmlns:a16="http://schemas.microsoft.com/office/drawing/2014/main" val="2205281587"/>
                  </a:ext>
                </a:extLst>
              </a:tr>
              <a:tr h="584171">
                <a:tc>
                  <a:txBody>
                    <a:bodyPr/>
                    <a:lstStyle/>
                    <a:p>
                      <a:pPr algn="ctr"/>
                      <a:r>
                        <a:rPr lang="en-SG" sz="2000" dirty="0"/>
                        <a:t>MRT Distance</a:t>
                      </a:r>
                    </a:p>
                  </a:txBody>
                  <a:tcPr/>
                </a:tc>
                <a:tc>
                  <a:txBody>
                    <a:bodyPr/>
                    <a:lstStyle/>
                    <a:p>
                      <a:pPr algn="ctr"/>
                      <a:r>
                        <a:rPr lang="en-SG" sz="2000" dirty="0"/>
                        <a:t>Number Supermarket 2km</a:t>
                      </a:r>
                    </a:p>
                  </a:txBody>
                  <a:tcPr/>
                </a:tc>
                <a:extLst>
                  <a:ext uri="{0D108BD9-81ED-4DB2-BD59-A6C34878D82A}">
                    <a16:rowId xmlns:a16="http://schemas.microsoft.com/office/drawing/2014/main" val="3141661076"/>
                  </a:ext>
                </a:extLst>
              </a:tr>
            </a:tbl>
          </a:graphicData>
        </a:graphic>
      </p:graphicFrame>
      <p:sp>
        <p:nvSpPr>
          <p:cNvPr id="12" name="TextBox 11">
            <a:extLst>
              <a:ext uri="{FF2B5EF4-FFF2-40B4-BE49-F238E27FC236}">
                <a16:creationId xmlns:a16="http://schemas.microsoft.com/office/drawing/2014/main" id="{30CC5154-3D35-4782-A5A8-E581E0760DD7}"/>
              </a:ext>
            </a:extLst>
          </p:cNvPr>
          <p:cNvSpPr txBox="1"/>
          <p:nvPr/>
        </p:nvSpPr>
        <p:spPr>
          <a:xfrm>
            <a:off x="9960745" y="2967335"/>
            <a:ext cx="1840524" cy="923330"/>
          </a:xfrm>
          <a:prstGeom prst="rect">
            <a:avLst/>
          </a:prstGeom>
          <a:noFill/>
        </p:spPr>
        <p:txBody>
          <a:bodyPr wrap="square" rtlCol="0">
            <a:spAutoFit/>
          </a:bodyPr>
          <a:lstStyle/>
          <a:p>
            <a:pPr algn="ctr"/>
            <a:r>
              <a:rPr lang="en-SG" dirty="0">
                <a:latin typeface="Arial Black" panose="020B0A04020102020204" pitchFamily="34" charset="0"/>
              </a:rPr>
              <a:t>Number of Amenities within 2km</a:t>
            </a:r>
          </a:p>
        </p:txBody>
      </p:sp>
      <p:sp>
        <p:nvSpPr>
          <p:cNvPr id="27" name="TextBox 26">
            <a:extLst>
              <a:ext uri="{FF2B5EF4-FFF2-40B4-BE49-F238E27FC236}">
                <a16:creationId xmlns:a16="http://schemas.microsoft.com/office/drawing/2014/main" id="{EA1119C9-117F-4746-9273-32CD56C23EC8}"/>
              </a:ext>
            </a:extLst>
          </p:cNvPr>
          <p:cNvSpPr txBox="1"/>
          <p:nvPr/>
        </p:nvSpPr>
        <p:spPr>
          <a:xfrm>
            <a:off x="-297264" y="3415300"/>
            <a:ext cx="1840524" cy="646331"/>
          </a:xfrm>
          <a:prstGeom prst="rect">
            <a:avLst/>
          </a:prstGeom>
          <a:noFill/>
        </p:spPr>
        <p:txBody>
          <a:bodyPr wrap="square" rtlCol="0">
            <a:spAutoFit/>
          </a:bodyPr>
          <a:lstStyle/>
          <a:p>
            <a:pPr algn="ctr"/>
            <a:r>
              <a:rPr lang="en-SG" dirty="0">
                <a:latin typeface="Arial Black" panose="020B0A04020102020204" pitchFamily="34" charset="0"/>
              </a:rPr>
              <a:t>House Models</a:t>
            </a:r>
          </a:p>
        </p:txBody>
      </p:sp>
      <p:sp>
        <p:nvSpPr>
          <p:cNvPr id="28" name="TextBox 27">
            <a:extLst>
              <a:ext uri="{FF2B5EF4-FFF2-40B4-BE49-F238E27FC236}">
                <a16:creationId xmlns:a16="http://schemas.microsoft.com/office/drawing/2014/main" id="{9F56F0A8-FD35-4460-ACB5-A256FD367A04}"/>
              </a:ext>
            </a:extLst>
          </p:cNvPr>
          <p:cNvSpPr txBox="1"/>
          <p:nvPr/>
        </p:nvSpPr>
        <p:spPr>
          <a:xfrm>
            <a:off x="-297264" y="2640119"/>
            <a:ext cx="1840524" cy="369332"/>
          </a:xfrm>
          <a:prstGeom prst="rect">
            <a:avLst/>
          </a:prstGeom>
          <a:noFill/>
        </p:spPr>
        <p:txBody>
          <a:bodyPr wrap="square" rtlCol="0">
            <a:spAutoFit/>
          </a:bodyPr>
          <a:lstStyle/>
          <a:p>
            <a:pPr algn="ctr"/>
            <a:r>
              <a:rPr lang="en-SG" dirty="0">
                <a:latin typeface="Arial Black" panose="020B0A04020102020204" pitchFamily="34" charset="0"/>
              </a:rPr>
              <a:t>Regions</a:t>
            </a:r>
          </a:p>
        </p:txBody>
      </p:sp>
      <p:sp>
        <p:nvSpPr>
          <p:cNvPr id="21" name="Arrow: Down 20">
            <a:extLst>
              <a:ext uri="{FF2B5EF4-FFF2-40B4-BE49-F238E27FC236}">
                <a16:creationId xmlns:a16="http://schemas.microsoft.com/office/drawing/2014/main" id="{440268B0-67C9-4191-ACF6-569C41A2E265}"/>
              </a:ext>
            </a:extLst>
          </p:cNvPr>
          <p:cNvSpPr/>
          <p:nvPr/>
        </p:nvSpPr>
        <p:spPr>
          <a:xfrm>
            <a:off x="1915490" y="2284492"/>
            <a:ext cx="377782" cy="3486064"/>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F13F24FE-BF1E-4830-8F3D-931AED3C17DC}"/>
              </a:ext>
            </a:extLst>
          </p:cNvPr>
          <p:cNvSpPr txBox="1"/>
          <p:nvPr/>
        </p:nvSpPr>
        <p:spPr>
          <a:xfrm>
            <a:off x="1253774" y="1864938"/>
            <a:ext cx="1840524" cy="369332"/>
          </a:xfrm>
          <a:prstGeom prst="rect">
            <a:avLst/>
          </a:prstGeom>
          <a:noFill/>
        </p:spPr>
        <p:txBody>
          <a:bodyPr wrap="square" rtlCol="0">
            <a:spAutoFit/>
          </a:bodyPr>
          <a:lstStyle/>
          <a:p>
            <a:pPr algn="ctr"/>
            <a:r>
              <a:rPr lang="en-SG" dirty="0">
                <a:latin typeface="Arial Black" panose="020B0A04020102020204" pitchFamily="34" charset="0"/>
              </a:rPr>
              <a:t>Strong</a:t>
            </a:r>
          </a:p>
        </p:txBody>
      </p:sp>
      <p:sp>
        <p:nvSpPr>
          <p:cNvPr id="31" name="TextBox 30">
            <a:extLst>
              <a:ext uri="{FF2B5EF4-FFF2-40B4-BE49-F238E27FC236}">
                <a16:creationId xmlns:a16="http://schemas.microsoft.com/office/drawing/2014/main" id="{59DE0F91-E78A-44E6-8A12-FA180541FBA4}"/>
              </a:ext>
            </a:extLst>
          </p:cNvPr>
          <p:cNvSpPr txBox="1"/>
          <p:nvPr/>
        </p:nvSpPr>
        <p:spPr>
          <a:xfrm>
            <a:off x="1253774" y="5873103"/>
            <a:ext cx="1840524" cy="369332"/>
          </a:xfrm>
          <a:prstGeom prst="rect">
            <a:avLst/>
          </a:prstGeom>
          <a:noFill/>
        </p:spPr>
        <p:txBody>
          <a:bodyPr wrap="square" rtlCol="0">
            <a:spAutoFit/>
          </a:bodyPr>
          <a:lstStyle/>
          <a:p>
            <a:pPr algn="ctr"/>
            <a:r>
              <a:rPr lang="en-SG" dirty="0">
                <a:latin typeface="Arial Black" panose="020B0A04020102020204" pitchFamily="34" charset="0"/>
              </a:rPr>
              <a:t>Weak</a:t>
            </a:r>
          </a:p>
        </p:txBody>
      </p:sp>
      <p:sp>
        <p:nvSpPr>
          <p:cNvPr id="33" name="TextBox 32">
            <a:extLst>
              <a:ext uri="{FF2B5EF4-FFF2-40B4-BE49-F238E27FC236}">
                <a16:creationId xmlns:a16="http://schemas.microsoft.com/office/drawing/2014/main" id="{22A18D2B-832E-4EA4-85B9-7AC27D8D00B1}"/>
              </a:ext>
            </a:extLst>
          </p:cNvPr>
          <p:cNvSpPr txBox="1"/>
          <p:nvPr/>
        </p:nvSpPr>
        <p:spPr>
          <a:xfrm>
            <a:off x="10043490" y="4656158"/>
            <a:ext cx="1976057" cy="923330"/>
          </a:xfrm>
          <a:prstGeom prst="rect">
            <a:avLst/>
          </a:prstGeom>
          <a:noFill/>
        </p:spPr>
        <p:txBody>
          <a:bodyPr wrap="square" rtlCol="0">
            <a:spAutoFit/>
          </a:bodyPr>
          <a:lstStyle/>
          <a:p>
            <a:pPr algn="ctr"/>
            <a:r>
              <a:rPr lang="en-SG" dirty="0">
                <a:latin typeface="Arial Black" panose="020B0A04020102020204" pitchFamily="34" charset="0"/>
              </a:rPr>
              <a:t>Distance to school, supermarkets</a:t>
            </a:r>
          </a:p>
        </p:txBody>
      </p:sp>
    </p:spTree>
    <p:extLst>
      <p:ext uri="{BB962C8B-B14F-4D97-AF65-F5344CB8AC3E}">
        <p14:creationId xmlns:p14="http://schemas.microsoft.com/office/powerpoint/2010/main" val="2931715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DEBDD-D7BC-4622-ADEE-B4601B9FD752}"/>
              </a:ext>
            </a:extLst>
          </p:cNvPr>
          <p:cNvSpPr>
            <a:spLocks noGrp="1"/>
          </p:cNvSpPr>
          <p:nvPr>
            <p:ph type="title"/>
          </p:nvPr>
        </p:nvSpPr>
        <p:spPr>
          <a:xfrm>
            <a:off x="2043567" y="331646"/>
            <a:ext cx="7729728" cy="828939"/>
          </a:xfrm>
        </p:spPr>
        <p:txBody>
          <a:bodyPr>
            <a:normAutofit fontScale="90000"/>
          </a:bodyPr>
          <a:lstStyle/>
          <a:p>
            <a:r>
              <a:rPr lang="en-SG" dirty="0">
                <a:latin typeface="Arial Black" panose="020B0A04020102020204" pitchFamily="34" charset="0"/>
              </a:rPr>
              <a:t>Number of Amenities within 2km</a:t>
            </a:r>
            <a:br>
              <a:rPr lang="en-SG" dirty="0">
                <a:latin typeface="Arial Black" panose="020B0A04020102020204" pitchFamily="34" charset="0"/>
              </a:rPr>
            </a:br>
            <a:endParaRPr lang="en-SG" dirty="0"/>
          </a:p>
        </p:txBody>
      </p:sp>
      <p:pic>
        <p:nvPicPr>
          <p:cNvPr id="4" name="Picture 2">
            <a:extLst>
              <a:ext uri="{FF2B5EF4-FFF2-40B4-BE49-F238E27FC236}">
                <a16:creationId xmlns:a16="http://schemas.microsoft.com/office/drawing/2014/main" id="{67D1D28F-F11E-44DB-B3A6-A223D84DBA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402" t="9092" r="14118" b="20470"/>
          <a:stretch/>
        </p:blipFill>
        <p:spPr bwMode="auto">
          <a:xfrm>
            <a:off x="2196267" y="1596558"/>
            <a:ext cx="1828328" cy="16518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ED4F97E7-2D39-434F-9D90-64025B1A2E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604" b="15839"/>
          <a:stretch/>
        </p:blipFill>
        <p:spPr bwMode="auto">
          <a:xfrm>
            <a:off x="4705140" y="1650413"/>
            <a:ext cx="1828328" cy="160274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CEF65CFF-74EE-4759-96DE-881F97F693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408" b="23259"/>
          <a:stretch/>
        </p:blipFill>
        <p:spPr bwMode="auto">
          <a:xfrm>
            <a:off x="7161147" y="1563141"/>
            <a:ext cx="2012520" cy="1639149"/>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D7EDD00-6E64-4548-8ABD-4821167CA5E4}"/>
              </a:ext>
            </a:extLst>
          </p:cNvPr>
          <p:cNvGrpSpPr/>
          <p:nvPr/>
        </p:nvGrpSpPr>
        <p:grpSpPr>
          <a:xfrm>
            <a:off x="850604" y="3604847"/>
            <a:ext cx="5886518" cy="3134685"/>
            <a:chOff x="2444942" y="3604847"/>
            <a:chExt cx="5886518" cy="3134685"/>
          </a:xfrm>
        </p:grpSpPr>
        <p:pic>
          <p:nvPicPr>
            <p:cNvPr id="10244" name="Picture 4">
              <a:extLst>
                <a:ext uri="{FF2B5EF4-FFF2-40B4-BE49-F238E27FC236}">
                  <a16:creationId xmlns:a16="http://schemas.microsoft.com/office/drawing/2014/main" id="{64CE2F6B-90AB-4510-9DD2-6BB62EEC0F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330" b="13987"/>
            <a:stretch/>
          </p:blipFill>
          <p:spPr bwMode="auto">
            <a:xfrm>
              <a:off x="3681045" y="3604847"/>
              <a:ext cx="4650415" cy="2819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0A1B42C-9C67-4CDB-862A-4030FF20B727}"/>
                </a:ext>
              </a:extLst>
            </p:cNvPr>
            <p:cNvSpPr txBox="1"/>
            <p:nvPr/>
          </p:nvSpPr>
          <p:spPr>
            <a:xfrm>
              <a:off x="4742737" y="6370200"/>
              <a:ext cx="2331387" cy="369332"/>
            </a:xfrm>
            <a:prstGeom prst="rect">
              <a:avLst/>
            </a:prstGeom>
            <a:noFill/>
          </p:spPr>
          <p:txBody>
            <a:bodyPr wrap="square" rtlCol="0">
              <a:spAutoFit/>
            </a:bodyPr>
            <a:lstStyle/>
            <a:p>
              <a:r>
                <a:rPr lang="en-SG" dirty="0"/>
                <a:t>Number Supermarkets</a:t>
              </a:r>
            </a:p>
          </p:txBody>
        </p:sp>
        <p:sp>
          <p:nvSpPr>
            <p:cNvPr id="15" name="TextBox 14">
              <a:extLst>
                <a:ext uri="{FF2B5EF4-FFF2-40B4-BE49-F238E27FC236}">
                  <a16:creationId xmlns:a16="http://schemas.microsoft.com/office/drawing/2014/main" id="{4D7DFD2B-4405-45CE-85F7-25BF6E849348}"/>
                </a:ext>
              </a:extLst>
            </p:cNvPr>
            <p:cNvSpPr txBox="1"/>
            <p:nvPr/>
          </p:nvSpPr>
          <p:spPr>
            <a:xfrm>
              <a:off x="2444942" y="4528695"/>
              <a:ext cx="1330977" cy="646331"/>
            </a:xfrm>
            <a:prstGeom prst="rect">
              <a:avLst/>
            </a:prstGeom>
            <a:noFill/>
          </p:spPr>
          <p:txBody>
            <a:bodyPr wrap="square" rtlCol="0">
              <a:spAutoFit/>
            </a:bodyPr>
            <a:lstStyle/>
            <a:p>
              <a:r>
                <a:rPr lang="en-SG" dirty="0"/>
                <a:t>Value to Buyer</a:t>
              </a:r>
            </a:p>
          </p:txBody>
        </p:sp>
      </p:grpSp>
      <p:sp>
        <p:nvSpPr>
          <p:cNvPr id="14" name="TextBox 13">
            <a:extLst>
              <a:ext uri="{FF2B5EF4-FFF2-40B4-BE49-F238E27FC236}">
                <a16:creationId xmlns:a16="http://schemas.microsoft.com/office/drawing/2014/main" id="{8F83848D-AC1A-46CB-A79F-1230AB05B4F0}"/>
              </a:ext>
            </a:extLst>
          </p:cNvPr>
          <p:cNvSpPr txBox="1"/>
          <p:nvPr/>
        </p:nvSpPr>
        <p:spPr>
          <a:xfrm>
            <a:off x="7591547" y="3843524"/>
            <a:ext cx="1758933" cy="369332"/>
          </a:xfrm>
          <a:prstGeom prst="rect">
            <a:avLst/>
          </a:prstGeom>
          <a:noFill/>
        </p:spPr>
        <p:txBody>
          <a:bodyPr wrap="square" rtlCol="0">
            <a:spAutoFit/>
          </a:bodyPr>
          <a:lstStyle/>
          <a:p>
            <a:r>
              <a:rPr lang="en-SG" dirty="0"/>
              <a:t>Numerical</a:t>
            </a:r>
          </a:p>
        </p:txBody>
      </p:sp>
      <p:sp>
        <p:nvSpPr>
          <p:cNvPr id="18" name="TextBox 17">
            <a:extLst>
              <a:ext uri="{FF2B5EF4-FFF2-40B4-BE49-F238E27FC236}">
                <a16:creationId xmlns:a16="http://schemas.microsoft.com/office/drawing/2014/main" id="{82F9CD0D-EC3E-4E0C-91D8-DB0E82C8EDFF}"/>
              </a:ext>
            </a:extLst>
          </p:cNvPr>
          <p:cNvSpPr txBox="1"/>
          <p:nvPr/>
        </p:nvSpPr>
        <p:spPr>
          <a:xfrm>
            <a:off x="10029060" y="3820363"/>
            <a:ext cx="1758933" cy="369332"/>
          </a:xfrm>
          <a:prstGeom prst="rect">
            <a:avLst/>
          </a:prstGeom>
          <a:noFill/>
        </p:spPr>
        <p:txBody>
          <a:bodyPr wrap="square" rtlCol="0">
            <a:spAutoFit/>
          </a:bodyPr>
          <a:lstStyle/>
          <a:p>
            <a:r>
              <a:rPr lang="en-SG" dirty="0"/>
              <a:t>Categorical</a:t>
            </a:r>
          </a:p>
        </p:txBody>
      </p:sp>
      <p:graphicFrame>
        <p:nvGraphicFramePr>
          <p:cNvPr id="16" name="Table 16">
            <a:extLst>
              <a:ext uri="{FF2B5EF4-FFF2-40B4-BE49-F238E27FC236}">
                <a16:creationId xmlns:a16="http://schemas.microsoft.com/office/drawing/2014/main" id="{5F8B4130-7D13-4047-B32E-5FE6A9AAC363}"/>
              </a:ext>
            </a:extLst>
          </p:cNvPr>
          <p:cNvGraphicFramePr>
            <a:graphicFrameLocks noGrp="1"/>
          </p:cNvGraphicFramePr>
          <p:nvPr>
            <p:extLst>
              <p:ext uri="{D42A27DB-BD31-4B8C-83A1-F6EECF244321}">
                <p14:modId xmlns:p14="http://schemas.microsoft.com/office/powerpoint/2010/main" val="1870832681"/>
              </p:ext>
            </p:extLst>
          </p:nvPr>
        </p:nvGraphicFramePr>
        <p:xfrm>
          <a:off x="9350480" y="4328156"/>
          <a:ext cx="2483781" cy="2329368"/>
        </p:xfrm>
        <a:graphic>
          <a:graphicData uri="http://schemas.openxmlformats.org/drawingml/2006/table">
            <a:tbl>
              <a:tblPr firstRow="1" bandRow="1">
                <a:tableStyleId>{5C22544A-7EE6-4342-B048-85BDC9FD1C3A}</a:tableStyleId>
              </a:tblPr>
              <a:tblGrid>
                <a:gridCol w="2483781">
                  <a:extLst>
                    <a:ext uri="{9D8B030D-6E8A-4147-A177-3AD203B41FA5}">
                      <a16:colId xmlns:a16="http://schemas.microsoft.com/office/drawing/2014/main" val="4013414598"/>
                    </a:ext>
                  </a:extLst>
                </a:gridCol>
              </a:tblGrid>
              <a:tr h="542776">
                <a:tc>
                  <a:txBody>
                    <a:bodyPr/>
                    <a:lstStyle/>
                    <a:p>
                      <a:pPr algn="ctr"/>
                      <a:r>
                        <a:rPr lang="en-SG" sz="2000" dirty="0"/>
                        <a:t>Number of Supermarkets</a:t>
                      </a:r>
                    </a:p>
                  </a:txBody>
                  <a:tcPr/>
                </a:tc>
                <a:extLst>
                  <a:ext uri="{0D108BD9-81ED-4DB2-BD59-A6C34878D82A}">
                    <a16:rowId xmlns:a16="http://schemas.microsoft.com/office/drawing/2014/main" val="1440190354"/>
                  </a:ext>
                </a:extLst>
              </a:tr>
              <a:tr h="542776">
                <a:tc>
                  <a:txBody>
                    <a:bodyPr/>
                    <a:lstStyle/>
                    <a:p>
                      <a:pPr algn="ctr"/>
                      <a:r>
                        <a:rPr lang="en-SG" sz="2400" dirty="0"/>
                        <a:t>0 -4</a:t>
                      </a:r>
                    </a:p>
                  </a:txBody>
                  <a:tcPr/>
                </a:tc>
                <a:extLst>
                  <a:ext uri="{0D108BD9-81ED-4DB2-BD59-A6C34878D82A}">
                    <a16:rowId xmlns:a16="http://schemas.microsoft.com/office/drawing/2014/main" val="4111431785"/>
                  </a:ext>
                </a:extLst>
              </a:tr>
              <a:tr h="542776">
                <a:tc>
                  <a:txBody>
                    <a:bodyPr/>
                    <a:lstStyle/>
                    <a:p>
                      <a:pPr algn="ctr"/>
                      <a:r>
                        <a:rPr lang="en-SG" sz="2400" dirty="0"/>
                        <a:t>5-10</a:t>
                      </a:r>
                    </a:p>
                  </a:txBody>
                  <a:tcPr/>
                </a:tc>
                <a:extLst>
                  <a:ext uri="{0D108BD9-81ED-4DB2-BD59-A6C34878D82A}">
                    <a16:rowId xmlns:a16="http://schemas.microsoft.com/office/drawing/2014/main" val="844253814"/>
                  </a:ext>
                </a:extLst>
              </a:tr>
              <a:tr h="542776">
                <a:tc>
                  <a:txBody>
                    <a:bodyPr/>
                    <a:lstStyle/>
                    <a:p>
                      <a:pPr algn="ctr"/>
                      <a:r>
                        <a:rPr lang="en-SG" sz="2400" dirty="0"/>
                        <a:t>&gt;11</a:t>
                      </a:r>
                    </a:p>
                  </a:txBody>
                  <a:tcPr/>
                </a:tc>
                <a:extLst>
                  <a:ext uri="{0D108BD9-81ED-4DB2-BD59-A6C34878D82A}">
                    <a16:rowId xmlns:a16="http://schemas.microsoft.com/office/drawing/2014/main" val="2993863636"/>
                  </a:ext>
                </a:extLst>
              </a:tr>
            </a:tbl>
          </a:graphicData>
        </a:graphic>
      </p:graphicFrame>
      <p:sp>
        <p:nvSpPr>
          <p:cNvPr id="17" name="Arrow: Right 16">
            <a:extLst>
              <a:ext uri="{FF2B5EF4-FFF2-40B4-BE49-F238E27FC236}">
                <a16:creationId xmlns:a16="http://schemas.microsoft.com/office/drawing/2014/main" id="{B6864DDB-9CFB-45A1-8D70-173585FBD00B}"/>
              </a:ext>
            </a:extLst>
          </p:cNvPr>
          <p:cNvSpPr/>
          <p:nvPr/>
        </p:nvSpPr>
        <p:spPr>
          <a:xfrm>
            <a:off x="8861276" y="378587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0" name="Straight Connector 19">
            <a:extLst>
              <a:ext uri="{FF2B5EF4-FFF2-40B4-BE49-F238E27FC236}">
                <a16:creationId xmlns:a16="http://schemas.microsoft.com/office/drawing/2014/main" id="{8665C709-D529-4969-8F70-C68889F933E9}"/>
              </a:ext>
            </a:extLst>
          </p:cNvPr>
          <p:cNvCxnSpPr>
            <a:cxnSpLocks/>
          </p:cNvCxnSpPr>
          <p:nvPr/>
        </p:nvCxnSpPr>
        <p:spPr>
          <a:xfrm>
            <a:off x="2899611" y="3856894"/>
            <a:ext cx="0" cy="2567353"/>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7566548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CE61-8938-46B2-A702-1C573F3D6B51}"/>
              </a:ext>
            </a:extLst>
          </p:cNvPr>
          <p:cNvSpPr>
            <a:spLocks noGrp="1"/>
          </p:cNvSpPr>
          <p:nvPr>
            <p:ph type="title"/>
          </p:nvPr>
        </p:nvSpPr>
        <p:spPr>
          <a:xfrm>
            <a:off x="1962704" y="214604"/>
            <a:ext cx="8263631" cy="957895"/>
          </a:xfrm>
        </p:spPr>
        <p:txBody>
          <a:bodyPr/>
          <a:lstStyle/>
          <a:p>
            <a:r>
              <a:rPr lang="en-SG" dirty="0"/>
              <a:t>Random forest</a:t>
            </a:r>
          </a:p>
        </p:txBody>
      </p:sp>
      <p:sp>
        <p:nvSpPr>
          <p:cNvPr id="4" name="TextBox 3">
            <a:extLst>
              <a:ext uri="{FF2B5EF4-FFF2-40B4-BE49-F238E27FC236}">
                <a16:creationId xmlns:a16="http://schemas.microsoft.com/office/drawing/2014/main" id="{5870F034-B588-44A5-95D1-36515EA37C7D}"/>
              </a:ext>
            </a:extLst>
          </p:cNvPr>
          <p:cNvSpPr txBox="1"/>
          <p:nvPr/>
        </p:nvSpPr>
        <p:spPr>
          <a:xfrm>
            <a:off x="5637320" y="2974019"/>
            <a:ext cx="914400" cy="914400"/>
          </a:xfrm>
          <a:prstGeom prst="rect">
            <a:avLst/>
          </a:prstGeom>
          <a:noFill/>
        </p:spPr>
        <p:txBody>
          <a:bodyPr vert="eaVert" wrap="square" rtlCol="0">
            <a:spAutoFit/>
          </a:bodyPr>
          <a:lstStyle/>
          <a:p>
            <a:endParaRPr lang="en-SG" dirty="0"/>
          </a:p>
        </p:txBody>
      </p:sp>
      <p:sp>
        <p:nvSpPr>
          <p:cNvPr id="5" name="TextBox 4">
            <a:extLst>
              <a:ext uri="{FF2B5EF4-FFF2-40B4-BE49-F238E27FC236}">
                <a16:creationId xmlns:a16="http://schemas.microsoft.com/office/drawing/2014/main" id="{205F38E4-FEA2-407F-9F61-DCA557FDA1C0}"/>
              </a:ext>
            </a:extLst>
          </p:cNvPr>
          <p:cNvSpPr txBox="1"/>
          <p:nvPr/>
        </p:nvSpPr>
        <p:spPr>
          <a:xfrm>
            <a:off x="6951189" y="0"/>
            <a:ext cx="461665" cy="92398"/>
          </a:xfrm>
          <a:prstGeom prst="rect">
            <a:avLst/>
          </a:prstGeom>
          <a:noFill/>
        </p:spPr>
        <p:txBody>
          <a:bodyPr vert="eaVert" wrap="none" rtlCol="0">
            <a:spAutoFit/>
          </a:bodyPr>
          <a:lstStyle/>
          <a:p>
            <a:endParaRPr lang="en-SG" dirty="0"/>
          </a:p>
        </p:txBody>
      </p:sp>
      <p:sp>
        <p:nvSpPr>
          <p:cNvPr id="7" name="Content Placeholder 6">
            <a:extLst>
              <a:ext uri="{FF2B5EF4-FFF2-40B4-BE49-F238E27FC236}">
                <a16:creationId xmlns:a16="http://schemas.microsoft.com/office/drawing/2014/main" id="{7DF59FD5-A2EF-4296-B700-3B5FC1830FC6}"/>
              </a:ext>
            </a:extLst>
          </p:cNvPr>
          <p:cNvSpPr>
            <a:spLocks noGrp="1"/>
          </p:cNvSpPr>
          <p:nvPr>
            <p:ph idx="1"/>
          </p:nvPr>
        </p:nvSpPr>
        <p:spPr>
          <a:xfrm>
            <a:off x="185131" y="1415807"/>
            <a:ext cx="11818776" cy="4945224"/>
          </a:xfrm>
        </p:spPr>
        <p:txBody>
          <a:bodyPr/>
          <a:lstStyle/>
          <a:p>
            <a:r>
              <a:rPr lang="en-SG" sz="2400" dirty="0"/>
              <a:t>Next, we fit Random Forest Regressor</a:t>
            </a:r>
          </a:p>
          <a:p>
            <a:endParaRPr lang="en-SG" dirty="0"/>
          </a:p>
        </p:txBody>
      </p:sp>
      <p:sp>
        <p:nvSpPr>
          <p:cNvPr id="9" name="TextBox 8">
            <a:extLst>
              <a:ext uri="{FF2B5EF4-FFF2-40B4-BE49-F238E27FC236}">
                <a16:creationId xmlns:a16="http://schemas.microsoft.com/office/drawing/2014/main" id="{82DB1080-5D6A-474D-969B-48B33C45B9E7}"/>
              </a:ext>
            </a:extLst>
          </p:cNvPr>
          <p:cNvSpPr txBox="1"/>
          <p:nvPr/>
        </p:nvSpPr>
        <p:spPr>
          <a:xfrm>
            <a:off x="560833" y="2536448"/>
            <a:ext cx="4254847" cy="2616101"/>
          </a:xfrm>
          <a:prstGeom prst="rect">
            <a:avLst/>
          </a:prstGeom>
          <a:noFill/>
        </p:spPr>
        <p:txBody>
          <a:bodyPr wrap="square" rtlCol="0">
            <a:spAutoFit/>
          </a:bodyPr>
          <a:lstStyle/>
          <a:p>
            <a:r>
              <a:rPr lang="en-SG" sz="2000" b="1" dirty="0">
                <a:latin typeface="Arial" panose="020B0604020202020204" pitchFamily="34" charset="0"/>
                <a:cs typeface="Arial" panose="020B0604020202020204" pitchFamily="34" charset="0"/>
              </a:rPr>
              <a:t>Results:</a:t>
            </a:r>
          </a:p>
          <a:p>
            <a:endParaRPr lang="en-SG" dirty="0">
              <a:latin typeface="Arial" panose="020B0604020202020204" pitchFamily="34" charset="0"/>
              <a:cs typeface="Arial" panose="020B0604020202020204" pitchFamily="34" charset="0"/>
            </a:endParaRPr>
          </a:p>
          <a:p>
            <a:pPr>
              <a:lnSpc>
                <a:spcPct val="200000"/>
              </a:lnSpc>
            </a:pPr>
            <a:r>
              <a:rPr lang="en-SG" dirty="0">
                <a:latin typeface="Arial" panose="020B0604020202020204" pitchFamily="34" charset="0"/>
                <a:cs typeface="Arial" panose="020B0604020202020204" pitchFamily="34" charset="0"/>
              </a:rPr>
              <a:t>OOB R2 Score: </a:t>
            </a:r>
            <a:r>
              <a:rPr lang="en-SG" b="1" dirty="0">
                <a:latin typeface="Arial" panose="020B0604020202020204" pitchFamily="34" charset="0"/>
                <a:cs typeface="Arial" panose="020B0604020202020204" pitchFamily="34" charset="0"/>
              </a:rPr>
              <a:t>0.965</a:t>
            </a:r>
          </a:p>
          <a:p>
            <a:pPr>
              <a:lnSpc>
                <a:spcPct val="200000"/>
              </a:lnSpc>
            </a:pPr>
            <a:r>
              <a:rPr lang="en-SG" dirty="0">
                <a:latin typeface="Arial" panose="020B0604020202020204" pitchFamily="34" charset="0"/>
                <a:cs typeface="Arial" panose="020B0604020202020204" pitchFamily="34" charset="0"/>
              </a:rPr>
              <a:t>Test Data R2 Score: </a:t>
            </a:r>
            <a:r>
              <a:rPr lang="en-SG" b="1" dirty="0">
                <a:latin typeface="Arial" panose="020B0604020202020204" pitchFamily="34" charset="0"/>
                <a:cs typeface="Arial" panose="020B0604020202020204" pitchFamily="34" charset="0"/>
              </a:rPr>
              <a:t>0.966</a:t>
            </a:r>
          </a:p>
          <a:p>
            <a:pPr>
              <a:lnSpc>
                <a:spcPct val="200000"/>
              </a:lnSpc>
            </a:pPr>
            <a:r>
              <a:rPr lang="en-SG" dirty="0">
                <a:latin typeface="Arial" panose="020B0604020202020204" pitchFamily="34" charset="0"/>
                <a:cs typeface="Arial" panose="020B0604020202020204" pitchFamily="34" charset="0"/>
              </a:rPr>
              <a:t>Test Data Mean Absolute Error: </a:t>
            </a:r>
            <a:r>
              <a:rPr lang="en-SG" b="1" dirty="0">
                <a:latin typeface="Arial" panose="020B0604020202020204" pitchFamily="34" charset="0"/>
                <a:cs typeface="Arial" panose="020B0604020202020204" pitchFamily="34" charset="0"/>
              </a:rPr>
              <a:t>0.045</a:t>
            </a:r>
            <a:r>
              <a:rPr lang="en-SG" dirty="0">
                <a:latin typeface="Arial" panose="020B0604020202020204" pitchFamily="34" charset="0"/>
                <a:cs typeface="Arial" panose="020B0604020202020204" pitchFamily="34" charset="0"/>
              </a:rPr>
              <a:t> </a:t>
            </a:r>
          </a:p>
          <a:p>
            <a:endParaRPr lang="en-SG" dirty="0"/>
          </a:p>
        </p:txBody>
      </p:sp>
      <p:pic>
        <p:nvPicPr>
          <p:cNvPr id="8" name="Picture 7">
            <a:extLst>
              <a:ext uri="{FF2B5EF4-FFF2-40B4-BE49-F238E27FC236}">
                <a16:creationId xmlns:a16="http://schemas.microsoft.com/office/drawing/2014/main" id="{CBE3D293-207A-4D71-A33F-FC7DB761055D}"/>
              </a:ext>
            </a:extLst>
          </p:cNvPr>
          <p:cNvPicPr>
            <a:picLocks noChangeAspect="1"/>
          </p:cNvPicPr>
          <p:nvPr/>
        </p:nvPicPr>
        <p:blipFill>
          <a:blip r:embed="rId3"/>
          <a:stretch>
            <a:fillRect/>
          </a:stretch>
        </p:blipFill>
        <p:spPr>
          <a:xfrm>
            <a:off x="5367366" y="1673453"/>
            <a:ext cx="6260841" cy="4173894"/>
          </a:xfrm>
          <a:prstGeom prst="rect">
            <a:avLst/>
          </a:prstGeom>
        </p:spPr>
      </p:pic>
    </p:spTree>
    <p:extLst>
      <p:ext uri="{BB962C8B-B14F-4D97-AF65-F5344CB8AC3E}">
        <p14:creationId xmlns:p14="http://schemas.microsoft.com/office/powerpoint/2010/main" val="1095249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CE61-8938-46B2-A702-1C573F3D6B51}"/>
              </a:ext>
            </a:extLst>
          </p:cNvPr>
          <p:cNvSpPr>
            <a:spLocks noGrp="1"/>
          </p:cNvSpPr>
          <p:nvPr>
            <p:ph type="title"/>
          </p:nvPr>
        </p:nvSpPr>
        <p:spPr>
          <a:xfrm>
            <a:off x="1962703" y="118143"/>
            <a:ext cx="8263631" cy="562578"/>
          </a:xfrm>
        </p:spPr>
        <p:txBody>
          <a:bodyPr>
            <a:normAutofit fontScale="90000"/>
          </a:bodyPr>
          <a:lstStyle/>
          <a:p>
            <a:r>
              <a:rPr lang="en-SG" dirty="0"/>
              <a:t>Random forest</a:t>
            </a:r>
          </a:p>
        </p:txBody>
      </p:sp>
      <p:sp>
        <p:nvSpPr>
          <p:cNvPr id="4" name="TextBox 3">
            <a:extLst>
              <a:ext uri="{FF2B5EF4-FFF2-40B4-BE49-F238E27FC236}">
                <a16:creationId xmlns:a16="http://schemas.microsoft.com/office/drawing/2014/main" id="{5870F034-B588-44A5-95D1-36515EA37C7D}"/>
              </a:ext>
            </a:extLst>
          </p:cNvPr>
          <p:cNvSpPr txBox="1"/>
          <p:nvPr/>
        </p:nvSpPr>
        <p:spPr>
          <a:xfrm>
            <a:off x="5637320" y="2974019"/>
            <a:ext cx="914400" cy="914400"/>
          </a:xfrm>
          <a:prstGeom prst="rect">
            <a:avLst/>
          </a:prstGeom>
          <a:noFill/>
        </p:spPr>
        <p:txBody>
          <a:bodyPr vert="eaVert" wrap="square" rtlCol="0">
            <a:spAutoFit/>
          </a:bodyPr>
          <a:lstStyle/>
          <a:p>
            <a:endParaRPr lang="en-SG" dirty="0"/>
          </a:p>
        </p:txBody>
      </p:sp>
      <p:sp>
        <p:nvSpPr>
          <p:cNvPr id="5" name="TextBox 4">
            <a:extLst>
              <a:ext uri="{FF2B5EF4-FFF2-40B4-BE49-F238E27FC236}">
                <a16:creationId xmlns:a16="http://schemas.microsoft.com/office/drawing/2014/main" id="{205F38E4-FEA2-407F-9F61-DCA557FDA1C0}"/>
              </a:ext>
            </a:extLst>
          </p:cNvPr>
          <p:cNvSpPr txBox="1"/>
          <p:nvPr/>
        </p:nvSpPr>
        <p:spPr>
          <a:xfrm>
            <a:off x="6951189" y="0"/>
            <a:ext cx="461665" cy="92398"/>
          </a:xfrm>
          <a:prstGeom prst="rect">
            <a:avLst/>
          </a:prstGeom>
          <a:noFill/>
        </p:spPr>
        <p:txBody>
          <a:bodyPr vert="eaVert" wrap="none" rtlCol="0">
            <a:spAutoFit/>
          </a:bodyPr>
          <a:lstStyle/>
          <a:p>
            <a:endParaRPr lang="en-SG" dirty="0"/>
          </a:p>
        </p:txBody>
      </p:sp>
      <p:sp>
        <p:nvSpPr>
          <p:cNvPr id="7" name="Content Placeholder 6">
            <a:extLst>
              <a:ext uri="{FF2B5EF4-FFF2-40B4-BE49-F238E27FC236}">
                <a16:creationId xmlns:a16="http://schemas.microsoft.com/office/drawing/2014/main" id="{7DF59FD5-A2EF-4296-B700-3B5FC1830FC6}"/>
              </a:ext>
            </a:extLst>
          </p:cNvPr>
          <p:cNvSpPr>
            <a:spLocks noGrp="1"/>
          </p:cNvSpPr>
          <p:nvPr>
            <p:ph idx="1"/>
          </p:nvPr>
        </p:nvSpPr>
        <p:spPr>
          <a:xfrm>
            <a:off x="256251" y="706466"/>
            <a:ext cx="11818776" cy="4945224"/>
          </a:xfrm>
        </p:spPr>
        <p:txBody>
          <a:bodyPr/>
          <a:lstStyle/>
          <a:p>
            <a:r>
              <a:rPr lang="en-SG" dirty="0"/>
              <a:t>Feature </a:t>
            </a:r>
            <a:r>
              <a:rPr lang="en-SG" dirty="0" err="1"/>
              <a:t>Importances</a:t>
            </a:r>
            <a:endParaRPr lang="en-SG" dirty="0"/>
          </a:p>
          <a:p>
            <a:endParaRPr lang="en-SG" dirty="0"/>
          </a:p>
        </p:txBody>
      </p:sp>
      <p:pic>
        <p:nvPicPr>
          <p:cNvPr id="8" name="Picture 7">
            <a:extLst>
              <a:ext uri="{FF2B5EF4-FFF2-40B4-BE49-F238E27FC236}">
                <a16:creationId xmlns:a16="http://schemas.microsoft.com/office/drawing/2014/main" id="{A1CBFCB8-988E-4F71-B4BD-DB891D3B0FA2}"/>
              </a:ext>
            </a:extLst>
          </p:cNvPr>
          <p:cNvPicPr>
            <a:picLocks noChangeAspect="1"/>
          </p:cNvPicPr>
          <p:nvPr/>
        </p:nvPicPr>
        <p:blipFill>
          <a:blip r:embed="rId3"/>
          <a:stretch>
            <a:fillRect/>
          </a:stretch>
        </p:blipFill>
        <p:spPr>
          <a:xfrm>
            <a:off x="256251" y="1061530"/>
            <a:ext cx="11241907" cy="5653777"/>
          </a:xfrm>
          <a:prstGeom prst="rect">
            <a:avLst/>
          </a:prstGeom>
        </p:spPr>
      </p:pic>
      <p:cxnSp>
        <p:nvCxnSpPr>
          <p:cNvPr id="10" name="Straight Connector 9">
            <a:extLst>
              <a:ext uri="{FF2B5EF4-FFF2-40B4-BE49-F238E27FC236}">
                <a16:creationId xmlns:a16="http://schemas.microsoft.com/office/drawing/2014/main" id="{021132FB-0AD3-4147-9DA7-58937B958B2B}"/>
              </a:ext>
            </a:extLst>
          </p:cNvPr>
          <p:cNvCxnSpPr>
            <a:cxnSpLocks/>
          </p:cNvCxnSpPr>
          <p:nvPr/>
        </p:nvCxnSpPr>
        <p:spPr>
          <a:xfrm>
            <a:off x="1639957" y="4376969"/>
            <a:ext cx="1148963" cy="0"/>
          </a:xfrm>
          <a:prstGeom prst="line">
            <a:avLst/>
          </a:prstGeom>
          <a:ln>
            <a:solidFill>
              <a:srgbClr val="FF0000"/>
            </a:solidFill>
          </a:ln>
        </p:spPr>
        <p:style>
          <a:lnRef idx="3">
            <a:schemeClr val="accent3"/>
          </a:lnRef>
          <a:fillRef idx="0">
            <a:schemeClr val="accent3"/>
          </a:fillRef>
          <a:effectRef idx="2">
            <a:schemeClr val="accent3"/>
          </a:effectRef>
          <a:fontRef idx="minor">
            <a:schemeClr val="tx1"/>
          </a:fontRef>
        </p:style>
      </p:cxnSp>
      <p:sp>
        <p:nvSpPr>
          <p:cNvPr id="13" name="TextBox 12">
            <a:extLst>
              <a:ext uri="{FF2B5EF4-FFF2-40B4-BE49-F238E27FC236}">
                <a16:creationId xmlns:a16="http://schemas.microsoft.com/office/drawing/2014/main" id="{E5F155D5-BC1C-498E-959C-3E0EF1D9107B}"/>
              </a:ext>
            </a:extLst>
          </p:cNvPr>
          <p:cNvSpPr txBox="1"/>
          <p:nvPr/>
        </p:nvSpPr>
        <p:spPr>
          <a:xfrm>
            <a:off x="256251" y="4257207"/>
            <a:ext cx="806837" cy="369332"/>
          </a:xfrm>
          <a:prstGeom prst="rect">
            <a:avLst/>
          </a:prstGeom>
          <a:noFill/>
        </p:spPr>
        <p:txBody>
          <a:bodyPr wrap="square" rtlCol="0">
            <a:spAutoFit/>
          </a:bodyPr>
          <a:lstStyle/>
          <a:p>
            <a:r>
              <a:rPr lang="en-SG" dirty="0"/>
              <a:t>1.86%</a:t>
            </a:r>
          </a:p>
        </p:txBody>
      </p:sp>
    </p:spTree>
    <p:extLst>
      <p:ext uri="{BB962C8B-B14F-4D97-AF65-F5344CB8AC3E}">
        <p14:creationId xmlns:p14="http://schemas.microsoft.com/office/powerpoint/2010/main" val="4176822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0FC5E-912F-4FDF-9942-CF896096CFF6}"/>
              </a:ext>
            </a:extLst>
          </p:cNvPr>
          <p:cNvSpPr>
            <a:spLocks noGrp="1"/>
          </p:cNvSpPr>
          <p:nvPr>
            <p:ph type="title"/>
          </p:nvPr>
        </p:nvSpPr>
        <p:spPr>
          <a:xfrm>
            <a:off x="1998590" y="74991"/>
            <a:ext cx="7729728" cy="538988"/>
          </a:xfrm>
        </p:spPr>
        <p:txBody>
          <a:bodyPr>
            <a:normAutofit fontScale="90000"/>
          </a:bodyPr>
          <a:lstStyle/>
          <a:p>
            <a:r>
              <a:rPr lang="en-SG" dirty="0"/>
              <a:t>Conclusion</a:t>
            </a:r>
          </a:p>
        </p:txBody>
      </p:sp>
      <p:graphicFrame>
        <p:nvGraphicFramePr>
          <p:cNvPr id="4" name="Diagram 3">
            <a:extLst>
              <a:ext uri="{FF2B5EF4-FFF2-40B4-BE49-F238E27FC236}">
                <a16:creationId xmlns:a16="http://schemas.microsoft.com/office/drawing/2014/main" id="{37209751-3318-4A7E-A02F-DB313EEED63F}"/>
              </a:ext>
            </a:extLst>
          </p:cNvPr>
          <p:cNvGraphicFramePr/>
          <p:nvPr>
            <p:extLst>
              <p:ext uri="{D42A27DB-BD31-4B8C-83A1-F6EECF244321}">
                <p14:modId xmlns:p14="http://schemas.microsoft.com/office/powerpoint/2010/main" val="2731356051"/>
              </p:ext>
            </p:extLst>
          </p:nvPr>
        </p:nvGraphicFramePr>
        <p:xfrm>
          <a:off x="3450729" y="2012667"/>
          <a:ext cx="5290542" cy="3941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EEDD479E-3150-4BE4-AE8A-C23BB38CE31C}"/>
              </a:ext>
            </a:extLst>
          </p:cNvPr>
          <p:cNvSpPr txBox="1"/>
          <p:nvPr/>
        </p:nvSpPr>
        <p:spPr>
          <a:xfrm>
            <a:off x="4227479" y="1168403"/>
            <a:ext cx="4649821" cy="400110"/>
          </a:xfrm>
          <a:prstGeom prst="rect">
            <a:avLst/>
          </a:prstGeom>
          <a:noFill/>
        </p:spPr>
        <p:txBody>
          <a:bodyPr wrap="square" rtlCol="0">
            <a:spAutoFit/>
          </a:bodyPr>
          <a:lstStyle/>
          <a:p>
            <a:r>
              <a:rPr lang="en-SG" sz="2000" dirty="0"/>
              <a:t>Main Drivers of HDB Resale Price </a:t>
            </a:r>
          </a:p>
        </p:txBody>
      </p:sp>
      <p:pic>
        <p:nvPicPr>
          <p:cNvPr id="14" name="Picture 12">
            <a:extLst>
              <a:ext uri="{FF2B5EF4-FFF2-40B4-BE49-F238E27FC236}">
                <a16:creationId xmlns:a16="http://schemas.microsoft.com/office/drawing/2014/main" id="{EF971F2F-7B6E-42D3-B2D9-96B4FF9FE5D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6211"/>
          <a:stretch/>
        </p:blipFill>
        <p:spPr bwMode="auto">
          <a:xfrm>
            <a:off x="554380" y="1353069"/>
            <a:ext cx="2564631" cy="175843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3CE8A31-1676-41F7-9E49-6C615576BE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5174" y="1063428"/>
            <a:ext cx="2564536" cy="192107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1m hdb resale flats">
            <a:extLst>
              <a:ext uri="{FF2B5EF4-FFF2-40B4-BE49-F238E27FC236}">
                <a16:creationId xmlns:a16="http://schemas.microsoft.com/office/drawing/2014/main" id="{E581E4ED-E8E0-4783-956B-62C9511236C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 r="21075" b="1393"/>
          <a:stretch/>
        </p:blipFill>
        <p:spPr bwMode="auto">
          <a:xfrm>
            <a:off x="554380" y="4555693"/>
            <a:ext cx="2702194" cy="1898476"/>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a:extLst>
              <a:ext uri="{FF2B5EF4-FFF2-40B4-BE49-F238E27FC236}">
                <a16:creationId xmlns:a16="http://schemas.microsoft.com/office/drawing/2014/main" id="{2CCAA51C-AF1D-4862-A73A-F96FCE00771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3703" r="7284" b="12192"/>
          <a:stretch/>
        </p:blipFill>
        <p:spPr bwMode="auto">
          <a:xfrm>
            <a:off x="9461500" y="4745509"/>
            <a:ext cx="2308209" cy="170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064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0FC5E-912F-4FDF-9942-CF896096CFF6}"/>
              </a:ext>
            </a:extLst>
          </p:cNvPr>
          <p:cNvSpPr>
            <a:spLocks noGrp="1"/>
          </p:cNvSpPr>
          <p:nvPr>
            <p:ph type="title"/>
          </p:nvPr>
        </p:nvSpPr>
        <p:spPr>
          <a:xfrm>
            <a:off x="1956816" y="182372"/>
            <a:ext cx="7729728" cy="538988"/>
          </a:xfrm>
        </p:spPr>
        <p:txBody>
          <a:bodyPr>
            <a:normAutofit fontScale="90000"/>
          </a:bodyPr>
          <a:lstStyle/>
          <a:p>
            <a:r>
              <a:rPr lang="en-SG" dirty="0"/>
              <a:t>limitations</a:t>
            </a:r>
          </a:p>
        </p:txBody>
      </p:sp>
      <p:sp>
        <p:nvSpPr>
          <p:cNvPr id="3" name="Content Placeholder 2">
            <a:extLst>
              <a:ext uri="{FF2B5EF4-FFF2-40B4-BE49-F238E27FC236}">
                <a16:creationId xmlns:a16="http://schemas.microsoft.com/office/drawing/2014/main" id="{7E08F1F6-A201-4560-AD95-780EB3334591}"/>
              </a:ext>
            </a:extLst>
          </p:cNvPr>
          <p:cNvSpPr>
            <a:spLocks noGrp="1"/>
          </p:cNvSpPr>
          <p:nvPr>
            <p:ph idx="1"/>
          </p:nvPr>
        </p:nvSpPr>
        <p:spPr>
          <a:xfrm>
            <a:off x="1475552" y="1308769"/>
            <a:ext cx="8675640" cy="4021221"/>
          </a:xfrm>
        </p:spPr>
        <p:txBody>
          <a:bodyPr/>
          <a:lstStyle/>
          <a:p>
            <a:pPr lvl="1">
              <a:lnSpc>
                <a:spcPct val="150000"/>
              </a:lnSpc>
            </a:pPr>
            <a:r>
              <a:rPr lang="en-SG" sz="1800" dirty="0">
                <a:latin typeface="Arial" panose="020B0604020202020204" pitchFamily="34" charset="0"/>
                <a:cs typeface="Arial" panose="020B0604020202020204" pitchFamily="34" charset="0"/>
              </a:rPr>
              <a:t>Only used 2 models: linear and random forest</a:t>
            </a:r>
          </a:p>
          <a:p>
            <a:pPr lvl="1">
              <a:lnSpc>
                <a:spcPct val="150000"/>
              </a:lnSpc>
            </a:pPr>
            <a:r>
              <a:rPr lang="en-SG" sz="1800" dirty="0">
                <a:latin typeface="Arial" panose="020B0604020202020204" pitchFamily="34" charset="0"/>
                <a:cs typeface="Arial" panose="020B0604020202020204" pitchFamily="34" charset="0"/>
              </a:rPr>
              <a:t>Linear Model is a parametric, assumes a linear relationship between Price and each variable. However, in reality, rarely ever completely linear. Certain features like ‘Number of Amenities’ definitely do not follow a linear relationship</a:t>
            </a:r>
          </a:p>
          <a:p>
            <a:pPr lvl="1">
              <a:lnSpc>
                <a:spcPct val="150000"/>
              </a:lnSpc>
            </a:pPr>
            <a:r>
              <a:rPr lang="en-SG" sz="1800" dirty="0">
                <a:latin typeface="Arial" panose="020B0604020202020204" pitchFamily="34" charset="0"/>
                <a:cs typeface="Arial" panose="020B0604020202020204" pitchFamily="34" charset="0"/>
              </a:rPr>
              <a:t>Data may not be enough to show impact of features (only 3 years of data)</a:t>
            </a:r>
          </a:p>
          <a:p>
            <a:pPr lvl="1">
              <a:lnSpc>
                <a:spcPct val="150000"/>
              </a:lnSpc>
            </a:pPr>
            <a:endParaRPr lang="en-SG" sz="1800" dirty="0">
              <a:latin typeface="Arial" panose="020B0604020202020204" pitchFamily="34" charset="0"/>
              <a:cs typeface="Arial" panose="020B0604020202020204" pitchFamily="34" charset="0"/>
            </a:endParaRPr>
          </a:p>
          <a:p>
            <a:pPr lvl="1"/>
            <a:endParaRPr lang="en-SG" sz="1800" dirty="0">
              <a:latin typeface="Arial" panose="020B0604020202020204" pitchFamily="34" charset="0"/>
              <a:cs typeface="Arial" panose="020B0604020202020204" pitchFamily="34" charset="0"/>
            </a:endParaRPr>
          </a:p>
          <a:p>
            <a:pPr marL="228600" lvl="1" indent="0">
              <a:buNone/>
            </a:pPr>
            <a:endParaRPr lang="en-SG" dirty="0">
              <a:latin typeface="Arial" panose="020B0604020202020204" pitchFamily="34" charset="0"/>
              <a:cs typeface="Arial" panose="020B0604020202020204" pitchFamily="34" charset="0"/>
            </a:endParaRPr>
          </a:p>
          <a:p>
            <a:pPr lvl="1"/>
            <a:endParaRPr lang="en-SG" dirty="0">
              <a:latin typeface="Arial" panose="020B0604020202020204" pitchFamily="34" charset="0"/>
              <a:cs typeface="Arial" panose="020B0604020202020204" pitchFamily="34" charset="0"/>
            </a:endParaRPr>
          </a:p>
          <a:p>
            <a:pPr lvl="1"/>
            <a:endParaRPr lang="en-S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8454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0FC5E-912F-4FDF-9942-CF896096CFF6}"/>
              </a:ext>
            </a:extLst>
          </p:cNvPr>
          <p:cNvSpPr>
            <a:spLocks noGrp="1"/>
          </p:cNvSpPr>
          <p:nvPr>
            <p:ph type="title"/>
          </p:nvPr>
        </p:nvSpPr>
        <p:spPr>
          <a:xfrm>
            <a:off x="1919746" y="182372"/>
            <a:ext cx="7729728" cy="538988"/>
          </a:xfrm>
        </p:spPr>
        <p:txBody>
          <a:bodyPr>
            <a:normAutofit fontScale="90000"/>
          </a:bodyPr>
          <a:lstStyle/>
          <a:p>
            <a:r>
              <a:rPr lang="en-SG" dirty="0"/>
              <a:t>Future directions</a:t>
            </a:r>
          </a:p>
        </p:txBody>
      </p:sp>
      <p:sp>
        <p:nvSpPr>
          <p:cNvPr id="9" name="Rectangle: Rounded Corners 8">
            <a:extLst>
              <a:ext uri="{FF2B5EF4-FFF2-40B4-BE49-F238E27FC236}">
                <a16:creationId xmlns:a16="http://schemas.microsoft.com/office/drawing/2014/main" id="{8A28A49C-465D-4F16-9E70-4647784663CD}"/>
              </a:ext>
            </a:extLst>
          </p:cNvPr>
          <p:cNvSpPr/>
          <p:nvPr/>
        </p:nvSpPr>
        <p:spPr>
          <a:xfrm>
            <a:off x="992961" y="2295362"/>
            <a:ext cx="4528608" cy="4199223"/>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dirty="0"/>
          </a:p>
        </p:txBody>
      </p:sp>
      <p:sp>
        <p:nvSpPr>
          <p:cNvPr id="10" name="TextBox 9">
            <a:extLst>
              <a:ext uri="{FF2B5EF4-FFF2-40B4-BE49-F238E27FC236}">
                <a16:creationId xmlns:a16="http://schemas.microsoft.com/office/drawing/2014/main" id="{ED1D2748-4B0A-40E7-9FDE-51A65D94464F}"/>
              </a:ext>
            </a:extLst>
          </p:cNvPr>
          <p:cNvSpPr txBox="1"/>
          <p:nvPr/>
        </p:nvSpPr>
        <p:spPr>
          <a:xfrm>
            <a:off x="2130668" y="1394536"/>
            <a:ext cx="2746132" cy="830997"/>
          </a:xfrm>
          <a:prstGeom prst="rect">
            <a:avLst/>
          </a:prstGeom>
          <a:noFill/>
        </p:spPr>
        <p:txBody>
          <a:bodyPr wrap="square" rtlCol="0">
            <a:spAutoFit/>
          </a:bodyPr>
          <a:lstStyle/>
          <a:p>
            <a:r>
              <a:rPr lang="en-SG" sz="2400" dirty="0">
                <a:latin typeface="Arial Black" panose="020B0A04020102020204" pitchFamily="34" charset="0"/>
              </a:rPr>
              <a:t>Feature Engineering</a:t>
            </a:r>
          </a:p>
        </p:txBody>
      </p:sp>
      <p:sp>
        <p:nvSpPr>
          <p:cNvPr id="12" name="TextBox 11">
            <a:extLst>
              <a:ext uri="{FF2B5EF4-FFF2-40B4-BE49-F238E27FC236}">
                <a16:creationId xmlns:a16="http://schemas.microsoft.com/office/drawing/2014/main" id="{7617DE5B-A6AC-465A-B39E-AC86AC49A9F6}"/>
              </a:ext>
            </a:extLst>
          </p:cNvPr>
          <p:cNvSpPr txBox="1"/>
          <p:nvPr/>
        </p:nvSpPr>
        <p:spPr>
          <a:xfrm>
            <a:off x="1346993" y="2613585"/>
            <a:ext cx="3820543" cy="6347507"/>
          </a:xfrm>
          <a:prstGeom prst="rect">
            <a:avLst/>
          </a:prstGeom>
          <a:noFill/>
        </p:spPr>
        <p:txBody>
          <a:bodyPr wrap="square" rtlCol="0">
            <a:spAutoFit/>
          </a:bodyPr>
          <a:lstStyle/>
          <a:p>
            <a:pPr marL="285750" indent="-285750">
              <a:buFont typeface="Arial" panose="020B0604020202020204" pitchFamily="34" charset="0"/>
              <a:buChar char="•"/>
            </a:pPr>
            <a:r>
              <a:rPr lang="en-SG" sz="2000" dirty="0"/>
              <a:t>Proximity to other Amenities (Shopping Malls, Nature Parks)</a:t>
            </a:r>
          </a:p>
          <a:p>
            <a:endParaRPr lang="en-SG" sz="2000" dirty="0"/>
          </a:p>
          <a:p>
            <a:pPr marL="285750" indent="-285750">
              <a:buFont typeface="Arial" panose="020B0604020202020204" pitchFamily="34" charset="0"/>
              <a:buChar char="•"/>
            </a:pPr>
            <a:r>
              <a:rPr lang="en-SG" sz="2000" dirty="0"/>
              <a:t>Compute Travelling Time</a:t>
            </a:r>
          </a:p>
          <a:p>
            <a:pPr marL="285750" indent="-285750">
              <a:buFont typeface="Arial" panose="020B0604020202020204" pitchFamily="34" charset="0"/>
              <a:buChar char="•"/>
            </a:pPr>
            <a:endParaRPr lang="en-SG" sz="2000" dirty="0"/>
          </a:p>
          <a:p>
            <a:pPr marL="285750" indent="-285750">
              <a:buFont typeface="Arial" panose="020B0604020202020204" pitchFamily="34" charset="0"/>
              <a:buChar char="•"/>
            </a:pPr>
            <a:r>
              <a:rPr lang="en-SG" sz="2000" dirty="0"/>
              <a:t>Population demographics</a:t>
            </a:r>
          </a:p>
          <a:p>
            <a:pPr marL="285750" indent="-285750">
              <a:buFont typeface="Arial" panose="020B0604020202020204" pitchFamily="34" charset="0"/>
              <a:buChar char="•"/>
            </a:pPr>
            <a:endParaRPr lang="en-SG" sz="2000" dirty="0"/>
          </a:p>
          <a:p>
            <a:pPr marL="285750" indent="-285750">
              <a:buFont typeface="Arial" panose="020B0604020202020204" pitchFamily="34" charset="0"/>
              <a:buChar char="•"/>
            </a:pPr>
            <a:r>
              <a:rPr lang="en-SG" sz="2000" dirty="0"/>
              <a:t>Environmental Condition(cleanliness, well constructed roads, </a:t>
            </a:r>
            <a:r>
              <a:rPr lang="en-SG" sz="2000" dirty="0" err="1"/>
              <a:t>ect</a:t>
            </a:r>
            <a:r>
              <a:rPr lang="en-SG" sz="2000" dirty="0"/>
              <a:t>)</a:t>
            </a:r>
          </a:p>
          <a:p>
            <a:pPr marL="285750" indent="-285750">
              <a:lnSpc>
                <a:spcPct val="150000"/>
              </a:lnSpc>
              <a:buFont typeface="Arial" panose="020B0604020202020204" pitchFamily="34" charset="0"/>
              <a:buChar char="•"/>
            </a:pPr>
            <a:endParaRPr lang="en-SG" sz="2000" dirty="0"/>
          </a:p>
          <a:p>
            <a:pPr marL="285750" indent="-285750">
              <a:lnSpc>
                <a:spcPct val="150000"/>
              </a:lnSpc>
              <a:buFont typeface="Arial" panose="020B0604020202020204" pitchFamily="34" charset="0"/>
              <a:buChar char="•"/>
            </a:pPr>
            <a:endParaRPr lang="en-SG" sz="2000" dirty="0"/>
          </a:p>
          <a:p>
            <a:pPr>
              <a:lnSpc>
                <a:spcPct val="150000"/>
              </a:lnSpc>
            </a:pPr>
            <a:endParaRPr lang="en-SG" sz="2000" dirty="0"/>
          </a:p>
          <a:p>
            <a:pPr marL="285750" indent="-285750">
              <a:lnSpc>
                <a:spcPct val="150000"/>
              </a:lnSpc>
              <a:buFont typeface="Arial" panose="020B0604020202020204" pitchFamily="34" charset="0"/>
              <a:buChar char="•"/>
            </a:pPr>
            <a:endParaRPr lang="en-SG" sz="2000" dirty="0"/>
          </a:p>
          <a:p>
            <a:pPr marL="285750" indent="-285750">
              <a:lnSpc>
                <a:spcPct val="150000"/>
              </a:lnSpc>
              <a:buFont typeface="Arial" panose="020B0604020202020204" pitchFamily="34" charset="0"/>
              <a:buChar char="•"/>
            </a:pPr>
            <a:endParaRPr lang="en-SG" sz="2000" dirty="0"/>
          </a:p>
          <a:p>
            <a:pPr marL="285750" indent="-285750">
              <a:lnSpc>
                <a:spcPct val="150000"/>
              </a:lnSpc>
              <a:buFont typeface="Arial" panose="020B0604020202020204" pitchFamily="34" charset="0"/>
              <a:buChar char="•"/>
            </a:pPr>
            <a:endParaRPr lang="en-SG" sz="2000" dirty="0"/>
          </a:p>
          <a:p>
            <a:pPr marL="285750" indent="-285750">
              <a:lnSpc>
                <a:spcPct val="150000"/>
              </a:lnSpc>
              <a:buFont typeface="Arial" panose="020B0604020202020204" pitchFamily="34" charset="0"/>
              <a:buChar char="•"/>
            </a:pPr>
            <a:endParaRPr lang="en-SG" sz="2000" dirty="0"/>
          </a:p>
        </p:txBody>
      </p:sp>
      <p:sp>
        <p:nvSpPr>
          <p:cNvPr id="13" name="Rectangle: Rounded Corners 12">
            <a:extLst>
              <a:ext uri="{FF2B5EF4-FFF2-40B4-BE49-F238E27FC236}">
                <a16:creationId xmlns:a16="http://schemas.microsoft.com/office/drawing/2014/main" id="{0D01674A-7B76-4F3C-A541-5F77D15E3B8D}"/>
              </a:ext>
            </a:extLst>
          </p:cNvPr>
          <p:cNvSpPr/>
          <p:nvPr/>
        </p:nvSpPr>
        <p:spPr>
          <a:xfrm>
            <a:off x="6096000" y="2295362"/>
            <a:ext cx="4528608" cy="4199223"/>
          </a:xfrm>
          <a:prstGeom prst="roundRect">
            <a:avLst/>
          </a:prstGeom>
          <a:solidFill>
            <a:schemeClr val="bg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SG" dirty="0"/>
          </a:p>
        </p:txBody>
      </p:sp>
      <p:sp>
        <p:nvSpPr>
          <p:cNvPr id="14" name="TextBox 13">
            <a:extLst>
              <a:ext uri="{FF2B5EF4-FFF2-40B4-BE49-F238E27FC236}">
                <a16:creationId xmlns:a16="http://schemas.microsoft.com/office/drawing/2014/main" id="{F16D4304-81FC-4A99-8715-62BB4D61D87F}"/>
              </a:ext>
            </a:extLst>
          </p:cNvPr>
          <p:cNvSpPr txBox="1"/>
          <p:nvPr/>
        </p:nvSpPr>
        <p:spPr>
          <a:xfrm>
            <a:off x="7701775" y="1579201"/>
            <a:ext cx="2746132" cy="461665"/>
          </a:xfrm>
          <a:prstGeom prst="rect">
            <a:avLst/>
          </a:prstGeom>
          <a:noFill/>
        </p:spPr>
        <p:txBody>
          <a:bodyPr wrap="square" rtlCol="0">
            <a:spAutoFit/>
          </a:bodyPr>
          <a:lstStyle/>
          <a:p>
            <a:r>
              <a:rPr lang="en-SG" sz="2400" dirty="0">
                <a:latin typeface="Arial Black" panose="020B0A04020102020204" pitchFamily="34" charset="0"/>
              </a:rPr>
              <a:t>Data</a:t>
            </a:r>
          </a:p>
        </p:txBody>
      </p:sp>
      <p:pic>
        <p:nvPicPr>
          <p:cNvPr id="17" name="Picture 16">
            <a:extLst>
              <a:ext uri="{FF2B5EF4-FFF2-40B4-BE49-F238E27FC236}">
                <a16:creationId xmlns:a16="http://schemas.microsoft.com/office/drawing/2014/main" id="{C6CC78D5-3CFE-4A89-ADB5-163D471BCCD2}"/>
              </a:ext>
            </a:extLst>
          </p:cNvPr>
          <p:cNvPicPr>
            <a:picLocks noChangeAspect="1"/>
          </p:cNvPicPr>
          <p:nvPr/>
        </p:nvPicPr>
        <p:blipFill>
          <a:blip r:embed="rId3"/>
          <a:stretch>
            <a:fillRect/>
          </a:stretch>
        </p:blipFill>
        <p:spPr>
          <a:xfrm>
            <a:off x="882753" y="1281615"/>
            <a:ext cx="1036994" cy="1036994"/>
          </a:xfrm>
          <a:prstGeom prst="rect">
            <a:avLst/>
          </a:prstGeom>
        </p:spPr>
      </p:pic>
      <p:sp>
        <p:nvSpPr>
          <p:cNvPr id="18" name="TextBox 17">
            <a:extLst>
              <a:ext uri="{FF2B5EF4-FFF2-40B4-BE49-F238E27FC236}">
                <a16:creationId xmlns:a16="http://schemas.microsoft.com/office/drawing/2014/main" id="{E75F239E-0C79-4190-9B9A-DF4EC11E2C25}"/>
              </a:ext>
            </a:extLst>
          </p:cNvPr>
          <p:cNvSpPr txBox="1"/>
          <p:nvPr/>
        </p:nvSpPr>
        <p:spPr>
          <a:xfrm>
            <a:off x="6450032" y="2613585"/>
            <a:ext cx="3820543" cy="3731406"/>
          </a:xfrm>
          <a:prstGeom prst="rect">
            <a:avLst/>
          </a:prstGeom>
          <a:noFill/>
        </p:spPr>
        <p:txBody>
          <a:bodyPr wrap="square" rtlCol="0">
            <a:spAutoFit/>
          </a:bodyPr>
          <a:lstStyle/>
          <a:p>
            <a:pPr marL="285750" indent="-285750">
              <a:buFont typeface="Arial" panose="020B0604020202020204" pitchFamily="34" charset="0"/>
              <a:buChar char="•"/>
            </a:pPr>
            <a:r>
              <a:rPr lang="en-SG" sz="2000" dirty="0"/>
              <a:t>Use more data from other time periods(</a:t>
            </a:r>
            <a:r>
              <a:rPr lang="en-SG" sz="2000" dirty="0" err="1"/>
              <a:t>eg.</a:t>
            </a:r>
            <a:r>
              <a:rPr lang="en-SG" sz="2000" dirty="0"/>
              <a:t> 2011-2013)</a:t>
            </a:r>
          </a:p>
          <a:p>
            <a:pPr marL="285750" indent="-285750">
              <a:buFont typeface="Arial" panose="020B0604020202020204" pitchFamily="34" charset="0"/>
              <a:buChar char="•"/>
            </a:pPr>
            <a:endParaRPr lang="en-SG" sz="2000" dirty="0"/>
          </a:p>
          <a:p>
            <a:pPr marL="285750" indent="-285750">
              <a:lnSpc>
                <a:spcPct val="150000"/>
              </a:lnSpc>
              <a:buFont typeface="Arial" panose="020B0604020202020204" pitchFamily="34" charset="0"/>
              <a:buChar char="•"/>
            </a:pPr>
            <a:r>
              <a:rPr lang="en-SG" sz="2000" dirty="0"/>
              <a:t>Recategorize Flat Models </a:t>
            </a:r>
          </a:p>
          <a:p>
            <a:pPr marL="285750" indent="-285750">
              <a:lnSpc>
                <a:spcPct val="150000"/>
              </a:lnSpc>
              <a:buFont typeface="Arial" panose="020B0604020202020204" pitchFamily="34" charset="0"/>
              <a:buChar char="•"/>
            </a:pPr>
            <a:endParaRPr lang="en-SG" sz="2000" dirty="0"/>
          </a:p>
          <a:p>
            <a:pPr marL="285750" indent="-285750">
              <a:lnSpc>
                <a:spcPct val="150000"/>
              </a:lnSpc>
              <a:buFont typeface="Arial" panose="020B0604020202020204" pitchFamily="34" charset="0"/>
              <a:buChar char="•"/>
            </a:pPr>
            <a:endParaRPr lang="en-SG" sz="2000" dirty="0"/>
          </a:p>
          <a:p>
            <a:pPr marL="285750" indent="-285750">
              <a:lnSpc>
                <a:spcPct val="150000"/>
              </a:lnSpc>
              <a:buFont typeface="Arial" panose="020B0604020202020204" pitchFamily="34" charset="0"/>
              <a:buChar char="•"/>
            </a:pPr>
            <a:endParaRPr lang="en-SG" sz="2000" dirty="0"/>
          </a:p>
          <a:p>
            <a:pPr marL="285750" indent="-285750">
              <a:lnSpc>
                <a:spcPct val="150000"/>
              </a:lnSpc>
              <a:buFont typeface="Arial" panose="020B0604020202020204" pitchFamily="34" charset="0"/>
              <a:buChar char="•"/>
            </a:pPr>
            <a:endParaRPr lang="en-SG" sz="2000" dirty="0"/>
          </a:p>
          <a:p>
            <a:pPr marL="285750" indent="-285750">
              <a:lnSpc>
                <a:spcPct val="150000"/>
              </a:lnSpc>
              <a:buFont typeface="Arial" panose="020B0604020202020204" pitchFamily="34" charset="0"/>
              <a:buChar char="•"/>
            </a:pPr>
            <a:endParaRPr lang="en-SG" sz="2000" dirty="0"/>
          </a:p>
        </p:txBody>
      </p:sp>
      <p:pic>
        <p:nvPicPr>
          <p:cNvPr id="20" name="Picture 19">
            <a:extLst>
              <a:ext uri="{FF2B5EF4-FFF2-40B4-BE49-F238E27FC236}">
                <a16:creationId xmlns:a16="http://schemas.microsoft.com/office/drawing/2014/main" id="{F4030AC0-2242-4935-92BB-96CC7A872C5C}"/>
              </a:ext>
            </a:extLst>
          </p:cNvPr>
          <p:cNvPicPr>
            <a:picLocks noChangeAspect="1"/>
          </p:cNvPicPr>
          <p:nvPr/>
        </p:nvPicPr>
        <p:blipFill>
          <a:blip r:embed="rId4"/>
          <a:stretch>
            <a:fillRect/>
          </a:stretch>
        </p:blipFill>
        <p:spPr>
          <a:xfrm>
            <a:off x="6424610" y="1334941"/>
            <a:ext cx="890592" cy="890592"/>
          </a:xfrm>
          <a:prstGeom prst="rect">
            <a:avLst/>
          </a:prstGeom>
        </p:spPr>
      </p:pic>
    </p:spTree>
    <p:extLst>
      <p:ext uri="{BB962C8B-B14F-4D97-AF65-F5344CB8AC3E}">
        <p14:creationId xmlns:p14="http://schemas.microsoft.com/office/powerpoint/2010/main" val="21592982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E7E81-81A4-4CC5-A197-87FF3EC84AE0}"/>
              </a:ext>
            </a:extLst>
          </p:cNvPr>
          <p:cNvSpPr>
            <a:spLocks noGrp="1"/>
          </p:cNvSpPr>
          <p:nvPr>
            <p:ph type="title"/>
          </p:nvPr>
        </p:nvSpPr>
        <p:spPr>
          <a:xfrm>
            <a:off x="2231136" y="523613"/>
            <a:ext cx="7729728" cy="1188720"/>
          </a:xfrm>
        </p:spPr>
        <p:txBody>
          <a:bodyPr/>
          <a:lstStyle/>
          <a:p>
            <a:r>
              <a:rPr lang="en-SG" dirty="0"/>
              <a:t>Credits</a:t>
            </a:r>
          </a:p>
        </p:txBody>
      </p:sp>
      <p:sp>
        <p:nvSpPr>
          <p:cNvPr id="3" name="Content Placeholder 2">
            <a:extLst>
              <a:ext uri="{FF2B5EF4-FFF2-40B4-BE49-F238E27FC236}">
                <a16:creationId xmlns:a16="http://schemas.microsoft.com/office/drawing/2014/main" id="{42ADF8BC-29D5-40CC-BB01-099662CD3E82}"/>
              </a:ext>
            </a:extLst>
          </p:cNvPr>
          <p:cNvSpPr>
            <a:spLocks noGrp="1"/>
          </p:cNvSpPr>
          <p:nvPr>
            <p:ph idx="1"/>
          </p:nvPr>
        </p:nvSpPr>
        <p:spPr>
          <a:xfrm>
            <a:off x="2231136" y="2199190"/>
            <a:ext cx="7729728" cy="3540837"/>
          </a:xfrm>
          <a:solidFill>
            <a:schemeClr val="bg1"/>
          </a:solidFill>
        </p:spPr>
        <p:txBody>
          <a:bodyPr/>
          <a:lstStyle/>
          <a:p>
            <a:r>
              <a:rPr lang="en-SG" dirty="0">
                <a:latin typeface="Arial" panose="020B0604020202020204" pitchFamily="34" charset="0"/>
                <a:cs typeface="Arial" panose="020B0604020202020204" pitchFamily="34" charset="0"/>
              </a:rPr>
              <a:t>Some ideas and methodology for this project were referenced from </a:t>
            </a:r>
            <a:r>
              <a:rPr lang="en-SG" dirty="0" err="1">
                <a:latin typeface="Arial" panose="020B0604020202020204" pitchFamily="34" charset="0"/>
                <a:cs typeface="Arial" panose="020B0604020202020204" pitchFamily="34" charset="0"/>
              </a:rPr>
              <a:t>Teyang</a:t>
            </a:r>
            <a:r>
              <a:rPr lang="en-SG" dirty="0">
                <a:latin typeface="Arial" panose="020B0604020202020204" pitchFamily="34" charset="0"/>
                <a:cs typeface="Arial" panose="020B0604020202020204" pitchFamily="34" charset="0"/>
              </a:rPr>
              <a:t> Lau, </a:t>
            </a:r>
            <a:r>
              <a:rPr lang="en-SG" dirty="0" err="1">
                <a:latin typeface="Arial" panose="020B0604020202020204" pitchFamily="34" charset="0"/>
                <a:cs typeface="Arial" panose="020B0604020202020204" pitchFamily="34" charset="0"/>
              </a:rPr>
              <a:t>YooTimmy</a:t>
            </a:r>
            <a:r>
              <a:rPr lang="en-SG" dirty="0">
                <a:latin typeface="Arial" panose="020B0604020202020204" pitchFamily="34" charset="0"/>
                <a:cs typeface="Arial" panose="020B0604020202020204" pitchFamily="34" charset="0"/>
              </a:rPr>
              <a:t>, leexa90</a:t>
            </a:r>
          </a:p>
          <a:p>
            <a:r>
              <a:rPr lang="en-SG" dirty="0" err="1">
                <a:latin typeface="Arial" panose="020B0604020202020204" pitchFamily="34" charset="0"/>
                <a:cs typeface="Arial" panose="020B0604020202020204" pitchFamily="34" charset="0"/>
              </a:rPr>
              <a:t>Github</a:t>
            </a:r>
            <a:r>
              <a:rPr lang="en-SG" dirty="0">
                <a:latin typeface="Arial" panose="020B0604020202020204" pitchFamily="34" charset="0"/>
                <a:cs typeface="Arial" panose="020B0604020202020204" pitchFamily="34" charset="0"/>
              </a:rPr>
              <a:t> link: </a:t>
            </a:r>
          </a:p>
          <a:p>
            <a:pPr lvl="1"/>
            <a:r>
              <a:rPr lang="en-SG" dirty="0">
                <a:latin typeface="Arial" panose="020B0604020202020204" pitchFamily="34" charset="0"/>
                <a:cs typeface="Arial" panose="020B0604020202020204" pitchFamily="34" charset="0"/>
                <a:hlinkClick r:id="rId4"/>
              </a:rPr>
              <a:t>https://github.com/teyang-lau/HDB_Resale_Prices</a:t>
            </a:r>
            <a:endParaRPr lang="en-SG" dirty="0">
              <a:latin typeface="Arial" panose="020B0604020202020204" pitchFamily="34" charset="0"/>
              <a:cs typeface="Arial" panose="020B0604020202020204" pitchFamily="34" charset="0"/>
            </a:endParaRPr>
          </a:p>
          <a:p>
            <a:pPr lvl="1"/>
            <a:r>
              <a:rPr lang="en-SG" dirty="0">
                <a:latin typeface="Arial" panose="020B0604020202020204" pitchFamily="34" charset="0"/>
                <a:cs typeface="Arial" panose="020B0604020202020204" pitchFamily="34" charset="0"/>
                <a:hlinkClick r:id="rId5"/>
              </a:rPr>
              <a:t>https://github.com/YooTimmy/HDB_Resale_Price_Study</a:t>
            </a:r>
            <a:endParaRPr lang="en-SG" dirty="0">
              <a:latin typeface="Arial" panose="020B0604020202020204" pitchFamily="34" charset="0"/>
              <a:cs typeface="Arial" panose="020B0604020202020204" pitchFamily="34" charset="0"/>
            </a:endParaRPr>
          </a:p>
          <a:p>
            <a:pPr lvl="1"/>
            <a:r>
              <a:rPr lang="en-SG" dirty="0">
                <a:latin typeface="Arial" panose="020B0604020202020204" pitchFamily="34" charset="0"/>
                <a:cs typeface="Arial" panose="020B0604020202020204" pitchFamily="34" charset="0"/>
                <a:hlinkClick r:id="rId6"/>
              </a:rPr>
              <a:t>https://github.com/leexa90/HDB-prices</a:t>
            </a:r>
            <a:endParaRPr lang="en-SG" dirty="0">
              <a:latin typeface="Arial" panose="020B0604020202020204" pitchFamily="34" charset="0"/>
              <a:cs typeface="Arial" panose="020B0604020202020204" pitchFamily="34" charset="0"/>
            </a:endParaRPr>
          </a:p>
          <a:p>
            <a:pPr lvl="1"/>
            <a:endParaRPr lang="en-S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44420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2BC-EF90-4E23-994D-ABC73CFDCA91}"/>
              </a:ext>
            </a:extLst>
          </p:cNvPr>
          <p:cNvSpPr>
            <a:spLocks noGrp="1"/>
          </p:cNvSpPr>
          <p:nvPr>
            <p:ph type="title"/>
          </p:nvPr>
        </p:nvSpPr>
        <p:spPr>
          <a:xfrm>
            <a:off x="2231136" y="174579"/>
            <a:ext cx="7729728" cy="809786"/>
          </a:xfrm>
        </p:spPr>
        <p:txBody>
          <a:bodyPr/>
          <a:lstStyle/>
          <a:p>
            <a:r>
              <a:rPr lang="en-SG" dirty="0"/>
              <a:t>Data Cleaning</a:t>
            </a:r>
          </a:p>
        </p:txBody>
      </p:sp>
      <p:sp>
        <p:nvSpPr>
          <p:cNvPr id="3" name="Content Placeholder 2">
            <a:extLst>
              <a:ext uri="{FF2B5EF4-FFF2-40B4-BE49-F238E27FC236}">
                <a16:creationId xmlns:a16="http://schemas.microsoft.com/office/drawing/2014/main" id="{AD18DB86-EB15-470E-BF9A-743BB85591A4}"/>
              </a:ext>
            </a:extLst>
          </p:cNvPr>
          <p:cNvSpPr>
            <a:spLocks noGrp="1"/>
          </p:cNvSpPr>
          <p:nvPr>
            <p:ph idx="1"/>
          </p:nvPr>
        </p:nvSpPr>
        <p:spPr>
          <a:xfrm>
            <a:off x="1217832" y="1805672"/>
            <a:ext cx="3565226" cy="1004293"/>
          </a:xfrm>
        </p:spPr>
        <p:txBody>
          <a:bodyPr>
            <a:normAutofit/>
          </a:bodyPr>
          <a:lstStyle/>
          <a:p>
            <a:pPr marL="0" indent="0">
              <a:lnSpc>
                <a:spcPct val="150000"/>
              </a:lnSpc>
              <a:buNone/>
            </a:pPr>
            <a:r>
              <a:rPr lang="en-SG" sz="2000" dirty="0"/>
              <a:t>Transform </a:t>
            </a:r>
            <a:r>
              <a:rPr lang="en-SG" sz="2000" b="1" dirty="0"/>
              <a:t>Resale Price --</a:t>
            </a:r>
            <a:r>
              <a:rPr lang="en-SG" sz="2000" dirty="0"/>
              <a:t> </a:t>
            </a:r>
            <a:r>
              <a:rPr lang="en-SG" sz="2000" b="1" dirty="0"/>
              <a:t>Real Price</a:t>
            </a:r>
            <a:endParaRPr lang="en-SG" sz="2000" dirty="0"/>
          </a:p>
        </p:txBody>
      </p:sp>
      <p:pic>
        <p:nvPicPr>
          <p:cNvPr id="8" name="Picture 7">
            <a:extLst>
              <a:ext uri="{FF2B5EF4-FFF2-40B4-BE49-F238E27FC236}">
                <a16:creationId xmlns:a16="http://schemas.microsoft.com/office/drawing/2014/main" id="{ECAB7EA1-21EF-446F-9114-E40B5393DFC4}"/>
              </a:ext>
            </a:extLst>
          </p:cNvPr>
          <p:cNvPicPr>
            <a:picLocks noChangeAspect="1"/>
          </p:cNvPicPr>
          <p:nvPr/>
        </p:nvPicPr>
        <p:blipFill>
          <a:blip r:embed="rId3"/>
          <a:stretch>
            <a:fillRect/>
          </a:stretch>
        </p:blipFill>
        <p:spPr>
          <a:xfrm>
            <a:off x="5076134" y="1614974"/>
            <a:ext cx="6519642" cy="425828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a:extLst>
              <a:ext uri="{FF2B5EF4-FFF2-40B4-BE49-F238E27FC236}">
                <a16:creationId xmlns:a16="http://schemas.microsoft.com/office/drawing/2014/main" id="{324022A3-A58A-46C2-BE14-AFB79D1F8AE3}"/>
              </a:ext>
            </a:extLst>
          </p:cNvPr>
          <p:cNvPicPr>
            <a:picLocks noChangeAspect="1"/>
          </p:cNvPicPr>
          <p:nvPr/>
        </p:nvPicPr>
        <p:blipFill>
          <a:blip r:embed="rId4"/>
          <a:stretch>
            <a:fillRect/>
          </a:stretch>
        </p:blipFill>
        <p:spPr>
          <a:xfrm>
            <a:off x="583336" y="4961819"/>
            <a:ext cx="694480" cy="694480"/>
          </a:xfrm>
          <a:prstGeom prst="rect">
            <a:avLst/>
          </a:prstGeom>
        </p:spPr>
      </p:pic>
      <p:sp>
        <p:nvSpPr>
          <p:cNvPr id="9" name="TextBox 8">
            <a:extLst>
              <a:ext uri="{FF2B5EF4-FFF2-40B4-BE49-F238E27FC236}">
                <a16:creationId xmlns:a16="http://schemas.microsoft.com/office/drawing/2014/main" id="{152C0995-1075-45ED-B87E-752DA61887EE}"/>
              </a:ext>
            </a:extLst>
          </p:cNvPr>
          <p:cNvSpPr txBox="1"/>
          <p:nvPr/>
        </p:nvSpPr>
        <p:spPr>
          <a:xfrm>
            <a:off x="1570892" y="4842325"/>
            <a:ext cx="2661139" cy="1290033"/>
          </a:xfrm>
          <a:prstGeom prst="rect">
            <a:avLst/>
          </a:prstGeom>
          <a:noFill/>
        </p:spPr>
        <p:txBody>
          <a:bodyPr wrap="square" rtlCol="0">
            <a:spAutoFit/>
          </a:bodyPr>
          <a:lstStyle/>
          <a:p>
            <a:pPr>
              <a:lnSpc>
                <a:spcPct val="150000"/>
              </a:lnSpc>
            </a:pPr>
            <a:r>
              <a:rPr lang="en-SG" sz="1800" dirty="0"/>
              <a:t>Allow us to compare true value of price between different time periods</a:t>
            </a:r>
          </a:p>
        </p:txBody>
      </p:sp>
      <p:sp>
        <p:nvSpPr>
          <p:cNvPr id="11" name="TextBox 10">
            <a:extLst>
              <a:ext uri="{FF2B5EF4-FFF2-40B4-BE49-F238E27FC236}">
                <a16:creationId xmlns:a16="http://schemas.microsoft.com/office/drawing/2014/main" id="{09CB4461-2D88-48DB-80CB-E022D42BDB1E}"/>
              </a:ext>
            </a:extLst>
          </p:cNvPr>
          <p:cNvSpPr txBox="1"/>
          <p:nvPr/>
        </p:nvSpPr>
        <p:spPr>
          <a:xfrm>
            <a:off x="1390565" y="3364480"/>
            <a:ext cx="3330722" cy="923330"/>
          </a:xfrm>
          <a:prstGeom prst="rect">
            <a:avLst/>
          </a:prstGeom>
          <a:noFill/>
        </p:spPr>
        <p:txBody>
          <a:bodyPr wrap="square" rtlCol="0">
            <a:spAutoFit/>
          </a:bodyPr>
          <a:lstStyle/>
          <a:p>
            <a:r>
              <a:rPr lang="en-SG" sz="1800" b="1" dirty="0"/>
              <a:t>CPI</a:t>
            </a:r>
            <a:r>
              <a:rPr lang="en-SG" sz="1800" dirty="0"/>
              <a:t> per month for housing and utilities data (</a:t>
            </a:r>
            <a:r>
              <a:rPr lang="en-SG" sz="1800" b="0" i="0" dirty="0" err="1">
                <a:solidFill>
                  <a:srgbClr val="000000"/>
                </a:solidFill>
                <a:effectLst/>
                <a:latin typeface="Helvetica Neue"/>
              </a:rPr>
              <a:t>singstat</a:t>
            </a:r>
            <a:r>
              <a:rPr lang="en-SG" sz="1800" b="0" i="0" dirty="0">
                <a:solidFill>
                  <a:srgbClr val="000000"/>
                </a:solidFill>
                <a:effectLst/>
                <a:latin typeface="Helvetica Neue"/>
              </a:rPr>
              <a:t>)</a:t>
            </a:r>
            <a:endParaRPr lang="en-SG" sz="1800" dirty="0"/>
          </a:p>
          <a:p>
            <a:endParaRPr lang="en-SG" dirty="0"/>
          </a:p>
        </p:txBody>
      </p:sp>
      <p:pic>
        <p:nvPicPr>
          <p:cNvPr id="13" name="Picture 12">
            <a:extLst>
              <a:ext uri="{FF2B5EF4-FFF2-40B4-BE49-F238E27FC236}">
                <a16:creationId xmlns:a16="http://schemas.microsoft.com/office/drawing/2014/main" id="{DD187F5D-B9B5-45D9-82C1-0484CDD45808}"/>
              </a:ext>
            </a:extLst>
          </p:cNvPr>
          <p:cNvPicPr>
            <a:picLocks noChangeAspect="1"/>
          </p:cNvPicPr>
          <p:nvPr/>
        </p:nvPicPr>
        <p:blipFill>
          <a:blip r:embed="rId5"/>
          <a:stretch>
            <a:fillRect/>
          </a:stretch>
        </p:blipFill>
        <p:spPr>
          <a:xfrm>
            <a:off x="596509" y="3364480"/>
            <a:ext cx="609600" cy="609600"/>
          </a:xfrm>
          <a:prstGeom prst="rect">
            <a:avLst/>
          </a:prstGeom>
        </p:spPr>
      </p:pic>
    </p:spTree>
    <p:extLst>
      <p:ext uri="{BB962C8B-B14F-4D97-AF65-F5344CB8AC3E}">
        <p14:creationId xmlns:p14="http://schemas.microsoft.com/office/powerpoint/2010/main" val="2366864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2BC-EF90-4E23-994D-ABC73CFDCA91}"/>
              </a:ext>
            </a:extLst>
          </p:cNvPr>
          <p:cNvSpPr>
            <a:spLocks noGrp="1"/>
          </p:cNvSpPr>
          <p:nvPr>
            <p:ph type="title"/>
          </p:nvPr>
        </p:nvSpPr>
        <p:spPr>
          <a:xfrm>
            <a:off x="2231136" y="174579"/>
            <a:ext cx="7729728" cy="809786"/>
          </a:xfrm>
        </p:spPr>
        <p:txBody>
          <a:bodyPr/>
          <a:lstStyle/>
          <a:p>
            <a:r>
              <a:rPr lang="en-SG" dirty="0"/>
              <a:t>Data Cleaning</a:t>
            </a:r>
          </a:p>
        </p:txBody>
      </p:sp>
      <p:pic>
        <p:nvPicPr>
          <p:cNvPr id="15" name="Picture 14">
            <a:extLst>
              <a:ext uri="{FF2B5EF4-FFF2-40B4-BE49-F238E27FC236}">
                <a16:creationId xmlns:a16="http://schemas.microsoft.com/office/drawing/2014/main" id="{0B12B041-08E9-44C3-AAEE-1D202110CF12}"/>
              </a:ext>
            </a:extLst>
          </p:cNvPr>
          <p:cNvPicPr>
            <a:picLocks noChangeAspect="1"/>
          </p:cNvPicPr>
          <p:nvPr/>
        </p:nvPicPr>
        <p:blipFill>
          <a:blip r:embed="rId3"/>
          <a:stretch>
            <a:fillRect/>
          </a:stretch>
        </p:blipFill>
        <p:spPr>
          <a:xfrm>
            <a:off x="365287" y="1977390"/>
            <a:ext cx="5448032" cy="3246120"/>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68953088-D91B-4537-B4EC-FE28662A5D0A}"/>
              </a:ext>
            </a:extLst>
          </p:cNvPr>
          <p:cNvPicPr>
            <a:picLocks noChangeAspect="1"/>
          </p:cNvPicPr>
          <p:nvPr/>
        </p:nvPicPr>
        <p:blipFill>
          <a:blip r:embed="rId4"/>
          <a:stretch>
            <a:fillRect/>
          </a:stretch>
        </p:blipFill>
        <p:spPr>
          <a:xfrm>
            <a:off x="6290310" y="1977390"/>
            <a:ext cx="5448032" cy="3246120"/>
          </a:xfrm>
          <a:prstGeom prst="rect">
            <a:avLst/>
          </a:prstGeom>
          <a:ln>
            <a:noFill/>
          </a:ln>
          <a:effectLst>
            <a:outerShdw blurRad="190500" algn="tl" rotWithShape="0">
              <a:srgbClr val="000000">
                <a:alpha val="70000"/>
              </a:srgbClr>
            </a:outerShdw>
          </a:effectLst>
        </p:spPr>
      </p:pic>
      <p:sp>
        <p:nvSpPr>
          <p:cNvPr id="18" name="TextBox 17">
            <a:extLst>
              <a:ext uri="{FF2B5EF4-FFF2-40B4-BE49-F238E27FC236}">
                <a16:creationId xmlns:a16="http://schemas.microsoft.com/office/drawing/2014/main" id="{E2E0A915-CCF0-437A-BFA4-3F66B9E32948}"/>
              </a:ext>
            </a:extLst>
          </p:cNvPr>
          <p:cNvSpPr txBox="1"/>
          <p:nvPr/>
        </p:nvSpPr>
        <p:spPr>
          <a:xfrm>
            <a:off x="1409093" y="5498757"/>
            <a:ext cx="3360420" cy="369332"/>
          </a:xfrm>
          <a:prstGeom prst="rect">
            <a:avLst/>
          </a:prstGeom>
          <a:noFill/>
        </p:spPr>
        <p:txBody>
          <a:bodyPr wrap="square" rtlCol="0">
            <a:spAutoFit/>
          </a:bodyPr>
          <a:lstStyle/>
          <a:p>
            <a:pPr algn="ctr"/>
            <a:r>
              <a:rPr lang="en-SG" dirty="0"/>
              <a:t>Before Adjustment</a:t>
            </a:r>
          </a:p>
        </p:txBody>
      </p:sp>
      <p:sp>
        <p:nvSpPr>
          <p:cNvPr id="19" name="TextBox 18">
            <a:extLst>
              <a:ext uri="{FF2B5EF4-FFF2-40B4-BE49-F238E27FC236}">
                <a16:creationId xmlns:a16="http://schemas.microsoft.com/office/drawing/2014/main" id="{81103062-66F0-4E54-A066-78FFF0B1D256}"/>
              </a:ext>
            </a:extLst>
          </p:cNvPr>
          <p:cNvSpPr txBox="1"/>
          <p:nvPr/>
        </p:nvSpPr>
        <p:spPr>
          <a:xfrm>
            <a:off x="7092572" y="5504913"/>
            <a:ext cx="3360420" cy="369332"/>
          </a:xfrm>
          <a:prstGeom prst="rect">
            <a:avLst/>
          </a:prstGeom>
          <a:noFill/>
        </p:spPr>
        <p:txBody>
          <a:bodyPr wrap="square" rtlCol="0">
            <a:spAutoFit/>
          </a:bodyPr>
          <a:lstStyle/>
          <a:p>
            <a:pPr algn="ctr"/>
            <a:r>
              <a:rPr lang="en-SG" dirty="0"/>
              <a:t>After Adjustment</a:t>
            </a:r>
          </a:p>
        </p:txBody>
      </p:sp>
      <p:sp>
        <p:nvSpPr>
          <p:cNvPr id="21" name="Arrow: Down 20">
            <a:extLst>
              <a:ext uri="{FF2B5EF4-FFF2-40B4-BE49-F238E27FC236}">
                <a16:creationId xmlns:a16="http://schemas.microsoft.com/office/drawing/2014/main" id="{5F2A99FA-F3E1-4E94-8A30-EF53F6AAFD0E}"/>
              </a:ext>
            </a:extLst>
          </p:cNvPr>
          <p:cNvSpPr/>
          <p:nvPr/>
        </p:nvSpPr>
        <p:spPr>
          <a:xfrm rot="16200000">
            <a:off x="5574823" y="4797726"/>
            <a:ext cx="476991" cy="183642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2A22DA4C-1E15-4896-BD4A-AEFDB791CDDA}"/>
              </a:ext>
            </a:extLst>
          </p:cNvPr>
          <p:cNvSpPr txBox="1"/>
          <p:nvPr/>
        </p:nvSpPr>
        <p:spPr>
          <a:xfrm>
            <a:off x="4158121" y="1265158"/>
            <a:ext cx="4856205" cy="369332"/>
          </a:xfrm>
          <a:prstGeom prst="rect">
            <a:avLst/>
          </a:prstGeom>
          <a:noFill/>
        </p:spPr>
        <p:txBody>
          <a:bodyPr wrap="square" rtlCol="0">
            <a:spAutoFit/>
          </a:bodyPr>
          <a:lstStyle/>
          <a:p>
            <a:pPr algn="ctr"/>
            <a:r>
              <a:rPr lang="en-SG" dirty="0">
                <a:latin typeface="Arial Black" panose="020B0A04020102020204" pitchFamily="34" charset="0"/>
              </a:rPr>
              <a:t>Median Resale Price Over Years</a:t>
            </a:r>
          </a:p>
        </p:txBody>
      </p:sp>
    </p:spTree>
    <p:extLst>
      <p:ext uri="{BB962C8B-B14F-4D97-AF65-F5344CB8AC3E}">
        <p14:creationId xmlns:p14="http://schemas.microsoft.com/office/powerpoint/2010/main" val="14635831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E259-FA56-46BC-A3C6-2C4265AD552F}"/>
              </a:ext>
            </a:extLst>
          </p:cNvPr>
          <p:cNvSpPr>
            <a:spLocks noGrp="1"/>
          </p:cNvSpPr>
          <p:nvPr>
            <p:ph type="ctrTitle"/>
          </p:nvPr>
        </p:nvSpPr>
        <p:spPr>
          <a:xfrm>
            <a:off x="1600200" y="2386744"/>
            <a:ext cx="8991600" cy="1759128"/>
          </a:xfrm>
        </p:spPr>
        <p:txBody>
          <a:bodyPr>
            <a:normAutofit/>
          </a:bodyPr>
          <a:lstStyle/>
          <a:p>
            <a:r>
              <a:rPr lang="en-SG" dirty="0">
                <a:latin typeface="Arial Black" panose="020B0A04020102020204" pitchFamily="34" charset="0"/>
              </a:rPr>
              <a:t>Exploratory data analysis</a:t>
            </a:r>
          </a:p>
        </p:txBody>
      </p:sp>
    </p:spTree>
    <p:extLst>
      <p:ext uri="{BB962C8B-B14F-4D97-AF65-F5344CB8AC3E}">
        <p14:creationId xmlns:p14="http://schemas.microsoft.com/office/powerpoint/2010/main" val="1821787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7482097-0B05-4604-BAC5-70770423CB1D}"/>
              </a:ext>
            </a:extLst>
          </p:cNvPr>
          <p:cNvPicPr>
            <a:picLocks noChangeAspect="1"/>
          </p:cNvPicPr>
          <p:nvPr/>
        </p:nvPicPr>
        <p:blipFill>
          <a:blip r:embed="rId3"/>
          <a:stretch>
            <a:fillRect/>
          </a:stretch>
        </p:blipFill>
        <p:spPr>
          <a:xfrm>
            <a:off x="478465" y="669852"/>
            <a:ext cx="11238613" cy="5961702"/>
          </a:xfrm>
          <a:prstGeom prst="rect">
            <a:avLst/>
          </a:prstGeom>
        </p:spPr>
      </p:pic>
      <p:sp>
        <p:nvSpPr>
          <p:cNvPr id="9" name="TextBox 8">
            <a:extLst>
              <a:ext uri="{FF2B5EF4-FFF2-40B4-BE49-F238E27FC236}">
                <a16:creationId xmlns:a16="http://schemas.microsoft.com/office/drawing/2014/main" id="{1BDC8A56-B53B-4FB2-860D-3300B32C7588}"/>
              </a:ext>
            </a:extLst>
          </p:cNvPr>
          <p:cNvSpPr txBox="1"/>
          <p:nvPr/>
        </p:nvSpPr>
        <p:spPr>
          <a:xfrm>
            <a:off x="8417441" y="300520"/>
            <a:ext cx="3657600" cy="369332"/>
          </a:xfrm>
          <a:prstGeom prst="rect">
            <a:avLst/>
          </a:prstGeom>
          <a:noFill/>
        </p:spPr>
        <p:txBody>
          <a:bodyPr wrap="square" rtlCol="0">
            <a:spAutoFit/>
          </a:bodyPr>
          <a:lstStyle/>
          <a:p>
            <a:r>
              <a:rPr lang="en-SG" dirty="0"/>
              <a:t>Prices stable between 2017 and 2019</a:t>
            </a:r>
          </a:p>
        </p:txBody>
      </p:sp>
      <p:cxnSp>
        <p:nvCxnSpPr>
          <p:cNvPr id="11" name="Straight Arrow Connector 10">
            <a:extLst>
              <a:ext uri="{FF2B5EF4-FFF2-40B4-BE49-F238E27FC236}">
                <a16:creationId xmlns:a16="http://schemas.microsoft.com/office/drawing/2014/main" id="{4624FE51-43CD-44C5-BEAD-24E6B2278C48}"/>
              </a:ext>
            </a:extLst>
          </p:cNvPr>
          <p:cNvCxnSpPr>
            <a:cxnSpLocks/>
          </p:cNvCxnSpPr>
          <p:nvPr/>
        </p:nvCxnSpPr>
        <p:spPr>
          <a:xfrm flipH="1">
            <a:off x="10457007" y="669852"/>
            <a:ext cx="195940" cy="6470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8F5175AA-2657-435B-9A21-76D0D316432E}"/>
              </a:ext>
            </a:extLst>
          </p:cNvPr>
          <p:cNvSpPr txBox="1"/>
          <p:nvPr/>
        </p:nvSpPr>
        <p:spPr>
          <a:xfrm>
            <a:off x="3774560" y="531725"/>
            <a:ext cx="4463662" cy="461665"/>
          </a:xfrm>
          <a:prstGeom prst="rect">
            <a:avLst/>
          </a:prstGeom>
          <a:solidFill>
            <a:schemeClr val="bg1"/>
          </a:solidFill>
        </p:spPr>
        <p:txBody>
          <a:bodyPr wrap="square" rtlCol="0">
            <a:spAutoFit/>
          </a:bodyPr>
          <a:lstStyle/>
          <a:p>
            <a:pPr algn="ctr"/>
            <a:r>
              <a:rPr lang="en-SG" sz="2400" dirty="0">
                <a:latin typeface="Arial Black" panose="020B0A04020102020204" pitchFamily="34" charset="0"/>
              </a:rPr>
              <a:t>Median Price Over Years</a:t>
            </a:r>
          </a:p>
        </p:txBody>
      </p:sp>
    </p:spTree>
    <p:extLst>
      <p:ext uri="{BB962C8B-B14F-4D97-AF65-F5344CB8AC3E}">
        <p14:creationId xmlns:p14="http://schemas.microsoft.com/office/powerpoint/2010/main" val="1517975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18DB86-EB15-470E-BF9A-743BB85591A4}"/>
              </a:ext>
            </a:extLst>
          </p:cNvPr>
          <p:cNvSpPr>
            <a:spLocks noGrp="1"/>
          </p:cNvSpPr>
          <p:nvPr>
            <p:ph idx="1"/>
          </p:nvPr>
        </p:nvSpPr>
        <p:spPr>
          <a:xfrm>
            <a:off x="3647095" y="278509"/>
            <a:ext cx="4628827" cy="506007"/>
          </a:xfrm>
        </p:spPr>
        <p:txBody>
          <a:bodyPr>
            <a:normAutofit lnSpcReduction="10000"/>
          </a:bodyPr>
          <a:lstStyle/>
          <a:p>
            <a:pPr marL="0" indent="0" algn="ctr">
              <a:buNone/>
            </a:pPr>
            <a:r>
              <a:rPr lang="en-SG" sz="2800" b="1" dirty="0"/>
              <a:t>Median Price  - Town</a:t>
            </a:r>
            <a:endParaRPr lang="en-SG" sz="2800" b="1" dirty="0">
              <a:solidFill>
                <a:schemeClr val="tx1"/>
              </a:solidFill>
              <a:latin typeface="Helvetica Neue"/>
            </a:endParaRPr>
          </a:p>
          <a:p>
            <a:endParaRPr lang="en-SG" sz="2400" b="1" dirty="0">
              <a:solidFill>
                <a:schemeClr val="tx1"/>
              </a:solidFill>
              <a:latin typeface="Helvetica Neue"/>
            </a:endParaRPr>
          </a:p>
        </p:txBody>
      </p:sp>
      <p:pic>
        <p:nvPicPr>
          <p:cNvPr id="17" name="Picture 16">
            <a:extLst>
              <a:ext uri="{FF2B5EF4-FFF2-40B4-BE49-F238E27FC236}">
                <a16:creationId xmlns:a16="http://schemas.microsoft.com/office/drawing/2014/main" id="{F63D6D56-F474-402D-A56E-0B48DEB1C5EE}"/>
              </a:ext>
            </a:extLst>
          </p:cNvPr>
          <p:cNvPicPr>
            <a:picLocks noChangeAspect="1"/>
          </p:cNvPicPr>
          <p:nvPr/>
        </p:nvPicPr>
        <p:blipFill rotWithShape="1">
          <a:blip r:embed="rId3"/>
          <a:srcRect t="4246"/>
          <a:stretch/>
        </p:blipFill>
        <p:spPr>
          <a:xfrm>
            <a:off x="953718" y="848670"/>
            <a:ext cx="10284564" cy="5477817"/>
          </a:xfrm>
          <a:prstGeom prst="rect">
            <a:avLst/>
          </a:prstGeom>
        </p:spPr>
      </p:pic>
      <p:pic>
        <p:nvPicPr>
          <p:cNvPr id="19" name="Picture 18">
            <a:extLst>
              <a:ext uri="{FF2B5EF4-FFF2-40B4-BE49-F238E27FC236}">
                <a16:creationId xmlns:a16="http://schemas.microsoft.com/office/drawing/2014/main" id="{46061912-6C94-47CE-A531-E750CE2D0F42}"/>
              </a:ext>
            </a:extLst>
          </p:cNvPr>
          <p:cNvPicPr>
            <a:picLocks noChangeAspect="1"/>
          </p:cNvPicPr>
          <p:nvPr/>
        </p:nvPicPr>
        <p:blipFill>
          <a:blip r:embed="rId4"/>
          <a:stretch>
            <a:fillRect/>
          </a:stretch>
        </p:blipFill>
        <p:spPr>
          <a:xfrm>
            <a:off x="9281160" y="5455017"/>
            <a:ext cx="2550182" cy="1365626"/>
          </a:xfrm>
          <a:prstGeom prst="rect">
            <a:avLst/>
          </a:prstGeom>
          <a:ln>
            <a:noFill/>
          </a:ln>
          <a:effectLst>
            <a:outerShdw blurRad="190500" algn="tl" rotWithShape="0">
              <a:srgbClr val="000000">
                <a:alpha val="70000"/>
              </a:srgbClr>
            </a:outerShdw>
          </a:effectLst>
        </p:spPr>
      </p:pic>
      <p:sp>
        <p:nvSpPr>
          <p:cNvPr id="20" name="TextBox 19">
            <a:extLst>
              <a:ext uri="{FF2B5EF4-FFF2-40B4-BE49-F238E27FC236}">
                <a16:creationId xmlns:a16="http://schemas.microsoft.com/office/drawing/2014/main" id="{073F3A7E-C3B5-487E-9E84-38109EB8F6DB}"/>
              </a:ext>
            </a:extLst>
          </p:cNvPr>
          <p:cNvSpPr txBox="1"/>
          <p:nvPr/>
        </p:nvSpPr>
        <p:spPr>
          <a:xfrm>
            <a:off x="10556251" y="5085685"/>
            <a:ext cx="1466795" cy="369332"/>
          </a:xfrm>
          <a:prstGeom prst="rect">
            <a:avLst/>
          </a:prstGeom>
          <a:solidFill>
            <a:schemeClr val="bg1"/>
          </a:solidFill>
          <a:ln>
            <a:solidFill>
              <a:schemeClr val="accent1">
                <a:shade val="50000"/>
              </a:schemeClr>
            </a:solidFill>
          </a:ln>
          <a:effectLst>
            <a:glow>
              <a:schemeClr val="accent1">
                <a:alpha val="40000"/>
              </a:schemeClr>
            </a:glow>
          </a:effectLst>
        </p:spPr>
        <p:txBody>
          <a:bodyPr wrap="square" rtlCol="0">
            <a:spAutoFit/>
          </a:bodyPr>
          <a:lstStyle/>
          <a:p>
            <a:r>
              <a:rPr lang="en-SG" dirty="0">
                <a:solidFill>
                  <a:srgbClr val="FF0000"/>
                </a:solidFill>
              </a:rPr>
              <a:t>Toa Payoh</a:t>
            </a:r>
          </a:p>
        </p:txBody>
      </p:sp>
    </p:spTree>
    <p:extLst>
      <p:ext uri="{BB962C8B-B14F-4D97-AF65-F5344CB8AC3E}">
        <p14:creationId xmlns:p14="http://schemas.microsoft.com/office/powerpoint/2010/main" val="3208519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18DB86-EB15-470E-BF9A-743BB85591A4}"/>
              </a:ext>
            </a:extLst>
          </p:cNvPr>
          <p:cNvSpPr>
            <a:spLocks noGrp="1"/>
          </p:cNvSpPr>
          <p:nvPr>
            <p:ph idx="1"/>
          </p:nvPr>
        </p:nvSpPr>
        <p:spPr>
          <a:xfrm>
            <a:off x="3141513" y="127777"/>
            <a:ext cx="5282397" cy="523733"/>
          </a:xfrm>
        </p:spPr>
        <p:txBody>
          <a:bodyPr>
            <a:normAutofit/>
          </a:bodyPr>
          <a:lstStyle/>
          <a:p>
            <a:pPr marL="0" indent="0" algn="ctr">
              <a:buNone/>
            </a:pPr>
            <a:r>
              <a:rPr lang="en-SG" sz="2400" dirty="0"/>
              <a:t>Real Price Distribution</a:t>
            </a:r>
            <a:endParaRPr lang="en-SG" sz="2400" dirty="0">
              <a:solidFill>
                <a:schemeClr val="tx1"/>
              </a:solidFill>
              <a:latin typeface="Helvetica Neue"/>
            </a:endParaRPr>
          </a:p>
          <a:p>
            <a:endParaRPr lang="en-SG" sz="2000" dirty="0">
              <a:solidFill>
                <a:schemeClr val="tx1"/>
              </a:solidFill>
              <a:latin typeface="Helvetica Neue"/>
            </a:endParaRPr>
          </a:p>
        </p:txBody>
      </p:sp>
      <p:pic>
        <p:nvPicPr>
          <p:cNvPr id="13" name="Picture 12">
            <a:extLst>
              <a:ext uri="{FF2B5EF4-FFF2-40B4-BE49-F238E27FC236}">
                <a16:creationId xmlns:a16="http://schemas.microsoft.com/office/drawing/2014/main" id="{2A634ACB-ACED-45E0-8AE3-1D2B1B933578}"/>
              </a:ext>
            </a:extLst>
          </p:cNvPr>
          <p:cNvPicPr>
            <a:picLocks noChangeAspect="1"/>
          </p:cNvPicPr>
          <p:nvPr/>
        </p:nvPicPr>
        <p:blipFill>
          <a:blip r:embed="rId3"/>
          <a:stretch>
            <a:fillRect/>
          </a:stretch>
        </p:blipFill>
        <p:spPr>
          <a:xfrm>
            <a:off x="855507" y="822960"/>
            <a:ext cx="9114310" cy="5532599"/>
          </a:xfrm>
          <a:prstGeom prst="rect">
            <a:avLst/>
          </a:prstGeom>
        </p:spPr>
      </p:pic>
      <p:sp>
        <p:nvSpPr>
          <p:cNvPr id="10" name="Rectangle: Rounded Corners 9">
            <a:extLst>
              <a:ext uri="{FF2B5EF4-FFF2-40B4-BE49-F238E27FC236}">
                <a16:creationId xmlns:a16="http://schemas.microsoft.com/office/drawing/2014/main" id="{DBA0E346-56F4-41DB-A4FD-2DD109737549}"/>
              </a:ext>
            </a:extLst>
          </p:cNvPr>
          <p:cNvSpPr/>
          <p:nvPr/>
        </p:nvSpPr>
        <p:spPr>
          <a:xfrm>
            <a:off x="8244678" y="1614488"/>
            <a:ext cx="3091815" cy="1100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dirty="0"/>
              <a:t>Median Price</a:t>
            </a:r>
          </a:p>
          <a:p>
            <a:pPr algn="ctr"/>
            <a:r>
              <a:rPr lang="en-SG" sz="2400" dirty="0"/>
              <a:t>$402,768</a:t>
            </a:r>
            <a:endParaRPr lang="en-SG" dirty="0"/>
          </a:p>
        </p:txBody>
      </p:sp>
    </p:spTree>
    <p:extLst>
      <p:ext uri="{BB962C8B-B14F-4D97-AF65-F5344CB8AC3E}">
        <p14:creationId xmlns:p14="http://schemas.microsoft.com/office/powerpoint/2010/main" val="126535153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TM10001115[[fn=Parcel]]</Template>
  <TotalTime>9096</TotalTime>
  <Words>3376</Words>
  <Application>Microsoft Office PowerPoint</Application>
  <PresentationFormat>Widescreen</PresentationFormat>
  <Paragraphs>501</Paragraphs>
  <Slides>38</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 Unicode MS</vt:lpstr>
      <vt:lpstr>Helvetica Neue</vt:lpstr>
      <vt:lpstr>Arial</vt:lpstr>
      <vt:lpstr>Arial Black</vt:lpstr>
      <vt:lpstr>Bahnschrift Condensed</vt:lpstr>
      <vt:lpstr>Calibri</vt:lpstr>
      <vt:lpstr>Gill Sans MT</vt:lpstr>
      <vt:lpstr>Parcel</vt:lpstr>
      <vt:lpstr>Singapore housing data set challenge </vt:lpstr>
      <vt:lpstr>Introduction</vt:lpstr>
      <vt:lpstr>The Data</vt:lpstr>
      <vt:lpstr>Data Cleaning</vt:lpstr>
      <vt:lpstr>Data Cleaning</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engineering</vt:lpstr>
      <vt:lpstr>PowerPoint Presentation</vt:lpstr>
      <vt:lpstr>PowerPoint Presentation</vt:lpstr>
      <vt:lpstr>PowerPoint Presentation</vt:lpstr>
      <vt:lpstr>PowerPoint Presentation</vt:lpstr>
      <vt:lpstr>PowerPoint Presentation</vt:lpstr>
      <vt:lpstr>Model preparation</vt:lpstr>
      <vt:lpstr>PowerPoint Presentation</vt:lpstr>
      <vt:lpstr>Variation inflation factors (VIF)</vt:lpstr>
      <vt:lpstr>Model preparation</vt:lpstr>
      <vt:lpstr>Model Results</vt:lpstr>
      <vt:lpstr>Linear Regression</vt:lpstr>
      <vt:lpstr>Assumptions Check</vt:lpstr>
      <vt:lpstr>PowerPoint Presentation</vt:lpstr>
      <vt:lpstr>PowerPoint Presentation</vt:lpstr>
      <vt:lpstr>Moderate-weaker drivers</vt:lpstr>
      <vt:lpstr>Number of Amenities within 2km </vt:lpstr>
      <vt:lpstr>Random forest</vt:lpstr>
      <vt:lpstr>Random forest</vt:lpstr>
      <vt:lpstr>Conclusion</vt:lpstr>
      <vt:lpstr>limitations</vt:lpstr>
      <vt:lpstr>Future directions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 Koo</dc:creator>
  <cp:lastModifiedBy>Gabriel Koo</cp:lastModifiedBy>
  <cp:revision>193</cp:revision>
  <dcterms:created xsi:type="dcterms:W3CDTF">2021-03-31T06:06:52Z</dcterms:created>
  <dcterms:modified xsi:type="dcterms:W3CDTF">2021-04-07T16:50:04Z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